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10287000" cx="18288000"/>
  <p:notesSz cx="6858000" cy="9144000"/>
  <p:embeddedFontLst>
    <p:embeddedFont>
      <p:font typeface="Poppins"/>
      <p:bold r:id="rId34"/>
      <p:boldItalic r:id="rId35"/>
    </p:embeddedFont>
    <p:embeddedFont>
      <p:font typeface="Poppins Medium"/>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40" roundtripDataSignature="AMtx7mgI9elD779XXFvyNoEHZoemzGJXx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oppins-boldItalic.fntdata"/><Relationship Id="rId12" Type="http://schemas.openxmlformats.org/officeDocument/2006/relationships/slide" Target="slides/slide7.xml"/><Relationship Id="rId34" Type="http://schemas.openxmlformats.org/officeDocument/2006/relationships/font" Target="fonts/Poppins-bold.fntdata"/><Relationship Id="rId15" Type="http://schemas.openxmlformats.org/officeDocument/2006/relationships/slide" Target="slides/slide10.xml"/><Relationship Id="rId37" Type="http://schemas.openxmlformats.org/officeDocument/2006/relationships/font" Target="fonts/PoppinsMedium-bold.fntdata"/><Relationship Id="rId14" Type="http://schemas.openxmlformats.org/officeDocument/2006/relationships/slide" Target="slides/slide9.xml"/><Relationship Id="rId36" Type="http://schemas.openxmlformats.org/officeDocument/2006/relationships/font" Target="fonts/PoppinsMedium-regular.fntdata"/><Relationship Id="rId17" Type="http://schemas.openxmlformats.org/officeDocument/2006/relationships/slide" Target="slides/slide12.xml"/><Relationship Id="rId39" Type="http://schemas.openxmlformats.org/officeDocument/2006/relationships/font" Target="fonts/PoppinsMedium-boldItalic.fntdata"/><Relationship Id="rId16" Type="http://schemas.openxmlformats.org/officeDocument/2006/relationships/slide" Target="slides/slide11.xml"/><Relationship Id="rId38" Type="http://schemas.openxmlformats.org/officeDocument/2006/relationships/font" Target="fonts/PoppinsMedium-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c7e1fac6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1c7e1fac69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7"/>
          <p:cNvSpPr/>
          <p:nvPr>
            <p:ph idx="2" type="pic"/>
          </p:nvPr>
        </p:nvSpPr>
        <p:spPr>
          <a:xfrm>
            <a:off x="1792288" y="612775"/>
            <a:ext cx="5486400" cy="4114800"/>
          </a:xfrm>
          <a:prstGeom prst="rect">
            <a:avLst/>
          </a:prstGeom>
          <a:noFill/>
          <a:ln>
            <a:noFill/>
          </a:ln>
        </p:spPr>
      </p:sp>
      <p:sp>
        <p:nvSpPr>
          <p:cNvPr id="64" name="Google Shape;64;p3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jp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1.jpg"/><Relationship Id="rId5"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jpg"/><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4.jpg"/><Relationship Id="rId4" Type="http://schemas.openxmlformats.org/officeDocument/2006/relationships/image" Target="../media/image26.png"/><Relationship Id="rId5" Type="http://schemas.openxmlformats.org/officeDocument/2006/relationships/image" Target="../media/image33.png"/><Relationship Id="rId6"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30.png"/><Relationship Id="rId5"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38.png"/><Relationship Id="rId6" Type="http://schemas.openxmlformats.org/officeDocument/2006/relationships/image" Target="../media/image42.png"/><Relationship Id="rId7"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youtu.be/jz1-CyTCClc"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jpg"/><Relationship Id="rId5"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3786" l="0" r="28879" t="14150"/>
          <a:stretch/>
        </p:blipFill>
        <p:spPr>
          <a:xfrm>
            <a:off x="0" y="0"/>
            <a:ext cx="18288000" cy="10287000"/>
          </a:xfrm>
          <a:prstGeom prst="rect">
            <a:avLst/>
          </a:prstGeom>
          <a:noFill/>
          <a:ln>
            <a:noFill/>
          </a:ln>
        </p:spPr>
      </p:pic>
      <p:grpSp>
        <p:nvGrpSpPr>
          <p:cNvPr id="85" name="Google Shape;85;p1"/>
          <p:cNvGrpSpPr/>
          <p:nvPr/>
        </p:nvGrpSpPr>
        <p:grpSpPr>
          <a:xfrm>
            <a:off x="-3555655" y="-3639421"/>
            <a:ext cx="26856271" cy="24458407"/>
            <a:chOff x="0" y="-38100"/>
            <a:chExt cx="711200" cy="647700"/>
          </a:xfrm>
        </p:grpSpPr>
        <p:sp>
          <p:nvSpPr>
            <p:cNvPr id="86" name="Google Shape;86;p1"/>
            <p:cNvSpPr/>
            <p:nvPr/>
          </p:nvSpPr>
          <p:spPr>
            <a:xfrm>
              <a:off x="0" y="0"/>
              <a:ext cx="513161" cy="343217"/>
            </a:xfrm>
            <a:custGeom>
              <a:rect b="b" l="l" r="r" t="t"/>
              <a:pathLst>
                <a:path extrusionOk="0" h="343217" w="513161">
                  <a:moveTo>
                    <a:pt x="203200" y="0"/>
                  </a:moveTo>
                  <a:lnTo>
                    <a:pt x="513161" y="0"/>
                  </a:lnTo>
                  <a:lnTo>
                    <a:pt x="309961" y="343217"/>
                  </a:lnTo>
                  <a:lnTo>
                    <a:pt x="0" y="343217"/>
                  </a:lnTo>
                  <a:lnTo>
                    <a:pt x="203200" y="0"/>
                  </a:lnTo>
                  <a:close/>
                </a:path>
              </a:pathLst>
            </a:custGeom>
            <a:solidFill>
              <a:srgbClr val="377CB2"/>
            </a:solidFill>
            <a:ln>
              <a:noFill/>
            </a:ln>
          </p:spPr>
        </p:sp>
        <p:sp>
          <p:nvSpPr>
            <p:cNvPr id="87" name="Google Shape;87;p1"/>
            <p:cNvSpPr txBox="1"/>
            <p:nvPr/>
          </p:nvSpPr>
          <p:spPr>
            <a:xfrm>
              <a:off x="101600" y="-38100"/>
              <a:ext cx="609600" cy="6477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8" name="Google Shape;88;p1"/>
          <p:cNvGrpSpPr/>
          <p:nvPr/>
        </p:nvGrpSpPr>
        <p:grpSpPr>
          <a:xfrm>
            <a:off x="-3555655" y="-2780493"/>
            <a:ext cx="15666489" cy="11279957"/>
            <a:chOff x="0" y="-38100"/>
            <a:chExt cx="1029477" cy="741229"/>
          </a:xfrm>
        </p:grpSpPr>
        <p:sp>
          <p:nvSpPr>
            <p:cNvPr id="89" name="Google Shape;89;p1"/>
            <p:cNvSpPr/>
            <p:nvPr/>
          </p:nvSpPr>
          <p:spPr>
            <a:xfrm>
              <a:off x="0" y="0"/>
              <a:ext cx="1029477" cy="703129"/>
            </a:xfrm>
            <a:custGeom>
              <a:rect b="b" l="l" r="r" t="t"/>
              <a:pathLst>
                <a:path extrusionOk="0" h="703129" w="1029477">
                  <a:moveTo>
                    <a:pt x="1029477" y="351564"/>
                  </a:moveTo>
                  <a:lnTo>
                    <a:pt x="826277" y="703129"/>
                  </a:lnTo>
                  <a:lnTo>
                    <a:pt x="203200" y="703129"/>
                  </a:lnTo>
                  <a:lnTo>
                    <a:pt x="0" y="351564"/>
                  </a:lnTo>
                  <a:lnTo>
                    <a:pt x="203200" y="0"/>
                  </a:lnTo>
                  <a:lnTo>
                    <a:pt x="826277" y="0"/>
                  </a:lnTo>
                  <a:lnTo>
                    <a:pt x="1029477" y="351564"/>
                  </a:lnTo>
                  <a:close/>
                </a:path>
              </a:pathLst>
            </a:custGeom>
            <a:solidFill>
              <a:srgbClr val="052640"/>
            </a:solidFill>
            <a:ln cap="flat" cmpd="sng" w="228600">
              <a:solidFill>
                <a:srgbClr val="FFFFFF"/>
              </a:solidFill>
              <a:prstDash val="solid"/>
              <a:round/>
              <a:headEnd len="sm" w="sm" type="none"/>
              <a:tailEnd len="sm" w="sm" type="none"/>
            </a:ln>
          </p:spPr>
        </p:sp>
        <p:sp>
          <p:nvSpPr>
            <p:cNvPr id="90" name="Google Shape;90;p1"/>
            <p:cNvSpPr txBox="1"/>
            <p:nvPr/>
          </p:nvSpPr>
          <p:spPr>
            <a:xfrm>
              <a:off x="114300" y="-38100"/>
              <a:ext cx="5842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1" name="Google Shape;91;p1"/>
          <p:cNvGrpSpPr/>
          <p:nvPr/>
        </p:nvGrpSpPr>
        <p:grpSpPr>
          <a:xfrm>
            <a:off x="-2253978" y="612419"/>
            <a:ext cx="4486279" cy="7808209"/>
            <a:chOff x="0" y="0"/>
            <a:chExt cx="812800" cy="1414650"/>
          </a:xfrm>
        </p:grpSpPr>
        <p:sp>
          <p:nvSpPr>
            <p:cNvPr id="92" name="Google Shape;92;p1"/>
            <p:cNvSpPr/>
            <p:nvPr/>
          </p:nvSpPr>
          <p:spPr>
            <a:xfrm>
              <a:off x="0" y="0"/>
              <a:ext cx="812800" cy="1414650"/>
            </a:xfrm>
            <a:custGeom>
              <a:rect b="b" l="l" r="r" t="t"/>
              <a:pathLst>
                <a:path extrusionOk="0" h="1414650" w="812800">
                  <a:moveTo>
                    <a:pt x="406400" y="0"/>
                  </a:moveTo>
                  <a:lnTo>
                    <a:pt x="812800" y="707325"/>
                  </a:lnTo>
                  <a:lnTo>
                    <a:pt x="406400" y="1414650"/>
                  </a:lnTo>
                  <a:lnTo>
                    <a:pt x="0" y="707325"/>
                  </a:lnTo>
                  <a:lnTo>
                    <a:pt x="406400" y="0"/>
                  </a:lnTo>
                  <a:close/>
                </a:path>
              </a:pathLst>
            </a:custGeom>
            <a:solidFill>
              <a:srgbClr val="154062"/>
            </a:solidFill>
            <a:ln>
              <a:noFill/>
            </a:ln>
          </p:spPr>
        </p:sp>
        <p:sp>
          <p:nvSpPr>
            <p:cNvPr id="93" name="Google Shape;93;p1"/>
            <p:cNvSpPr txBox="1"/>
            <p:nvPr/>
          </p:nvSpPr>
          <p:spPr>
            <a:xfrm>
              <a:off x="139700" y="101600"/>
              <a:ext cx="533400" cy="5715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94" name="Google Shape;94;p1"/>
          <p:cNvPicPr preferRelativeResize="0"/>
          <p:nvPr/>
        </p:nvPicPr>
        <p:blipFill rotWithShape="1">
          <a:blip r:embed="rId4">
            <a:alphaModFix/>
          </a:blip>
          <a:srcRect b="0" l="0" r="0" t="0"/>
          <a:stretch/>
        </p:blipFill>
        <p:spPr>
          <a:xfrm>
            <a:off x="836757" y="8747180"/>
            <a:ext cx="573252" cy="781264"/>
          </a:xfrm>
          <a:prstGeom prst="rect">
            <a:avLst/>
          </a:prstGeom>
          <a:noFill/>
          <a:ln>
            <a:noFill/>
          </a:ln>
        </p:spPr>
      </p:pic>
      <p:grpSp>
        <p:nvGrpSpPr>
          <p:cNvPr id="95" name="Google Shape;95;p1"/>
          <p:cNvGrpSpPr/>
          <p:nvPr/>
        </p:nvGrpSpPr>
        <p:grpSpPr>
          <a:xfrm rot="10800000">
            <a:off x="-58646" y="4507552"/>
            <a:ext cx="4562186" cy="3991912"/>
            <a:chOff x="0" y="0"/>
            <a:chExt cx="812800" cy="711200"/>
          </a:xfrm>
        </p:grpSpPr>
        <p:sp>
          <p:nvSpPr>
            <p:cNvPr id="96" name="Google Shape;96;p1"/>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144D79"/>
            </a:solidFill>
            <a:ln>
              <a:noFill/>
            </a:ln>
          </p:spPr>
        </p:sp>
        <p:sp>
          <p:nvSpPr>
            <p:cNvPr id="97" name="Google Shape;97;p1"/>
            <p:cNvSpPr txBox="1"/>
            <p:nvPr/>
          </p:nvSpPr>
          <p:spPr>
            <a:xfrm>
              <a:off x="127000" y="127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8" name="Google Shape;98;p1"/>
          <p:cNvGrpSpPr/>
          <p:nvPr/>
        </p:nvGrpSpPr>
        <p:grpSpPr>
          <a:xfrm>
            <a:off x="8245910" y="7063941"/>
            <a:ext cx="4173971" cy="3559637"/>
            <a:chOff x="0" y="0"/>
            <a:chExt cx="812800" cy="693170"/>
          </a:xfrm>
        </p:grpSpPr>
        <p:sp>
          <p:nvSpPr>
            <p:cNvPr id="99" name="Google Shape;99;p1"/>
            <p:cNvSpPr/>
            <p:nvPr/>
          </p:nvSpPr>
          <p:spPr>
            <a:xfrm>
              <a:off x="0" y="0"/>
              <a:ext cx="812800" cy="693170"/>
            </a:xfrm>
            <a:custGeom>
              <a:rect b="b" l="l" r="r" t="t"/>
              <a:pathLst>
                <a:path extrusionOk="0" h="693170" w="812800">
                  <a:moveTo>
                    <a:pt x="406400" y="0"/>
                  </a:moveTo>
                  <a:lnTo>
                    <a:pt x="812800" y="693170"/>
                  </a:lnTo>
                  <a:lnTo>
                    <a:pt x="0" y="693170"/>
                  </a:lnTo>
                  <a:lnTo>
                    <a:pt x="406400" y="0"/>
                  </a:lnTo>
                  <a:close/>
                </a:path>
              </a:pathLst>
            </a:custGeom>
            <a:solidFill>
              <a:srgbClr val="FFFFFF"/>
            </a:solidFill>
            <a:ln>
              <a:noFill/>
            </a:ln>
          </p:spPr>
        </p:sp>
        <p:sp>
          <p:nvSpPr>
            <p:cNvPr id="100" name="Google Shape;100;p1"/>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1" name="Google Shape;101;p1"/>
          <p:cNvGrpSpPr/>
          <p:nvPr/>
        </p:nvGrpSpPr>
        <p:grpSpPr>
          <a:xfrm rot="10800000">
            <a:off x="10731108" y="-2571481"/>
            <a:ext cx="6030551" cy="5142961"/>
            <a:chOff x="0" y="0"/>
            <a:chExt cx="812800" cy="693170"/>
          </a:xfrm>
        </p:grpSpPr>
        <p:sp>
          <p:nvSpPr>
            <p:cNvPr id="102" name="Google Shape;102;p1"/>
            <p:cNvSpPr/>
            <p:nvPr/>
          </p:nvSpPr>
          <p:spPr>
            <a:xfrm>
              <a:off x="0" y="0"/>
              <a:ext cx="812800" cy="693170"/>
            </a:xfrm>
            <a:custGeom>
              <a:rect b="b" l="l" r="r" t="t"/>
              <a:pathLst>
                <a:path extrusionOk="0" h="693170" w="812800">
                  <a:moveTo>
                    <a:pt x="406400" y="0"/>
                  </a:moveTo>
                  <a:lnTo>
                    <a:pt x="812800" y="693170"/>
                  </a:lnTo>
                  <a:lnTo>
                    <a:pt x="0" y="693170"/>
                  </a:lnTo>
                  <a:lnTo>
                    <a:pt x="406400" y="0"/>
                  </a:lnTo>
                  <a:close/>
                </a:path>
              </a:pathLst>
            </a:custGeom>
            <a:solidFill>
              <a:srgbClr val="FFFFFF"/>
            </a:solidFill>
            <a:ln>
              <a:noFill/>
            </a:ln>
          </p:spPr>
        </p:sp>
        <p:sp>
          <p:nvSpPr>
            <p:cNvPr id="103" name="Google Shape;103;p1"/>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 name="Google Shape;104;p1"/>
          <p:cNvGrpSpPr/>
          <p:nvPr/>
        </p:nvGrpSpPr>
        <p:grpSpPr>
          <a:xfrm rot="10800000">
            <a:off x="11897028" y="-1858876"/>
            <a:ext cx="4352776" cy="4352773"/>
            <a:chOff x="0" y="0"/>
            <a:chExt cx="673100" cy="673100"/>
          </a:xfrm>
        </p:grpSpPr>
        <p:sp>
          <p:nvSpPr>
            <p:cNvPr id="105" name="Google Shape;105;p1"/>
            <p:cNvSpPr/>
            <p:nvPr/>
          </p:nvSpPr>
          <p:spPr>
            <a:xfrm>
              <a:off x="0" y="0"/>
              <a:ext cx="342356" cy="581262"/>
            </a:xfrm>
            <a:custGeom>
              <a:rect b="b" l="l" r="r" t="t"/>
              <a:pathLst>
                <a:path extrusionOk="0" h="581262" w="342356">
                  <a:moveTo>
                    <a:pt x="171178" y="0"/>
                  </a:moveTo>
                  <a:lnTo>
                    <a:pt x="342356" y="290631"/>
                  </a:lnTo>
                  <a:lnTo>
                    <a:pt x="171178" y="581262"/>
                  </a:lnTo>
                  <a:lnTo>
                    <a:pt x="0" y="290631"/>
                  </a:lnTo>
                  <a:lnTo>
                    <a:pt x="171178" y="0"/>
                  </a:lnTo>
                  <a:close/>
                </a:path>
              </a:pathLst>
            </a:custGeom>
            <a:solidFill>
              <a:srgbClr val="000000">
                <a:alpha val="0"/>
              </a:srgbClr>
            </a:solidFill>
            <a:ln cap="flat" cmpd="sng" w="133350">
              <a:solidFill>
                <a:srgbClr val="144D79"/>
              </a:solidFill>
              <a:prstDash val="solid"/>
              <a:round/>
              <a:headEnd len="sm" w="sm" type="none"/>
              <a:tailEnd len="sm" w="sm" type="none"/>
            </a:ln>
          </p:spPr>
        </p:sp>
        <p:sp>
          <p:nvSpPr>
            <p:cNvPr id="106" name="Google Shape;106;p1"/>
            <p:cNvSpPr txBox="1"/>
            <p:nvPr/>
          </p:nvSpPr>
          <p:spPr>
            <a:xfrm>
              <a:off x="139700" y="101600"/>
              <a:ext cx="533400" cy="5715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7" name="Google Shape;107;p1"/>
          <p:cNvSpPr txBox="1"/>
          <p:nvPr/>
        </p:nvSpPr>
        <p:spPr>
          <a:xfrm>
            <a:off x="1754821" y="8958123"/>
            <a:ext cx="2958003" cy="524154"/>
          </a:xfrm>
          <a:prstGeom prst="rect">
            <a:avLst/>
          </a:prstGeom>
          <a:noFill/>
          <a:ln>
            <a:noFill/>
          </a:ln>
        </p:spPr>
        <p:txBody>
          <a:bodyPr anchorCtr="0" anchor="t" bIns="0" lIns="0" spcFirstLastPara="1" rIns="0" wrap="square" tIns="0">
            <a:spAutoFit/>
          </a:bodyPr>
          <a:lstStyle/>
          <a:p>
            <a:pPr indent="0" lvl="0" marL="0" marR="0" rtl="0" algn="l">
              <a:lnSpc>
                <a:spcPct val="139966"/>
              </a:lnSpc>
              <a:spcBef>
                <a:spcPts val="0"/>
              </a:spcBef>
              <a:spcAft>
                <a:spcPts val="0"/>
              </a:spcAft>
              <a:buNone/>
            </a:pPr>
            <a:r>
              <a:rPr b="0" i="0" lang="en-US" sz="2990" u="none" cap="none" strike="noStrike">
                <a:solidFill>
                  <a:srgbClr val="FFFFFF"/>
                </a:solidFill>
                <a:latin typeface="Poppins Medium"/>
                <a:ea typeface="Poppins Medium"/>
                <a:cs typeface="Poppins Medium"/>
                <a:sym typeface="Poppins Medium"/>
              </a:rPr>
              <a:t>6 / 1 / 2023</a:t>
            </a:r>
            <a:endParaRPr/>
          </a:p>
        </p:txBody>
      </p:sp>
      <p:grpSp>
        <p:nvGrpSpPr>
          <p:cNvPr id="108" name="Google Shape;108;p1"/>
          <p:cNvGrpSpPr/>
          <p:nvPr/>
        </p:nvGrpSpPr>
        <p:grpSpPr>
          <a:xfrm>
            <a:off x="430623" y="3243348"/>
            <a:ext cx="10300486" cy="4599730"/>
            <a:chOff x="0" y="123825"/>
            <a:chExt cx="13733981" cy="6132974"/>
          </a:xfrm>
        </p:grpSpPr>
        <p:sp>
          <p:nvSpPr>
            <p:cNvPr id="109" name="Google Shape;109;p1"/>
            <p:cNvSpPr txBox="1"/>
            <p:nvPr/>
          </p:nvSpPr>
          <p:spPr>
            <a:xfrm>
              <a:off x="797437" y="123825"/>
              <a:ext cx="12936544" cy="1903459"/>
            </a:xfrm>
            <a:prstGeom prst="rect">
              <a:avLst/>
            </a:prstGeom>
            <a:noFill/>
            <a:ln>
              <a:noFill/>
            </a:ln>
          </p:spPr>
          <p:txBody>
            <a:bodyPr anchorCtr="0" anchor="t" bIns="0" lIns="0" spcFirstLastPara="1" rIns="0" wrap="square" tIns="0">
              <a:spAutoFit/>
            </a:bodyPr>
            <a:lstStyle/>
            <a:p>
              <a:pPr indent="0" lvl="0" marL="0" marR="0" rtl="0" algn="l">
                <a:lnSpc>
                  <a:spcPct val="96995"/>
                </a:lnSpc>
                <a:spcBef>
                  <a:spcPts val="0"/>
                </a:spcBef>
                <a:spcAft>
                  <a:spcPts val="0"/>
                </a:spcAft>
                <a:buNone/>
              </a:pPr>
              <a:r>
                <a:rPr b="1" i="0" lang="en-US" sz="9985" u="none" cap="none" strike="noStrike">
                  <a:solidFill>
                    <a:srgbClr val="FFFFFF"/>
                  </a:solidFill>
                  <a:latin typeface="Poppins"/>
                  <a:ea typeface="Poppins"/>
                  <a:cs typeface="Poppins"/>
                  <a:sym typeface="Poppins"/>
                </a:rPr>
                <a:t>E-COMMERCE</a:t>
              </a:r>
              <a:endParaRPr/>
            </a:p>
          </p:txBody>
        </p:sp>
        <p:sp>
          <p:nvSpPr>
            <p:cNvPr id="110" name="Google Shape;110;p1"/>
            <p:cNvSpPr txBox="1"/>
            <p:nvPr/>
          </p:nvSpPr>
          <p:spPr>
            <a:xfrm>
              <a:off x="797437" y="1996317"/>
              <a:ext cx="12936544" cy="1173915"/>
            </a:xfrm>
            <a:prstGeom prst="rect">
              <a:avLst/>
            </a:prstGeom>
            <a:noFill/>
            <a:ln>
              <a:noFill/>
            </a:ln>
          </p:spPr>
          <p:txBody>
            <a:bodyPr anchorCtr="0" anchor="t" bIns="0" lIns="0" spcFirstLastPara="1" rIns="0" wrap="square" tIns="0">
              <a:spAutoFit/>
            </a:bodyPr>
            <a:lstStyle/>
            <a:p>
              <a:pPr indent="0" lvl="0" marL="0" marR="0" rtl="0" algn="l">
                <a:lnSpc>
                  <a:spcPct val="139901"/>
                </a:lnSpc>
                <a:spcBef>
                  <a:spcPts val="0"/>
                </a:spcBef>
                <a:spcAft>
                  <a:spcPts val="0"/>
                </a:spcAft>
                <a:buNone/>
              </a:pPr>
              <a:r>
                <a:rPr b="0" i="0" lang="en-US" sz="5050" u="none" cap="none" strike="noStrike">
                  <a:solidFill>
                    <a:srgbClr val="FFFFFF"/>
                  </a:solidFill>
                  <a:latin typeface="Poppins"/>
                  <a:ea typeface="Poppins"/>
                  <a:cs typeface="Poppins"/>
                  <a:sym typeface="Poppins"/>
                </a:rPr>
                <a:t>PRESENTATION</a:t>
              </a:r>
              <a:endParaRPr/>
            </a:p>
          </p:txBody>
        </p:sp>
        <p:sp>
          <p:nvSpPr>
            <p:cNvPr id="111" name="Google Shape;111;p1"/>
            <p:cNvSpPr txBox="1"/>
            <p:nvPr/>
          </p:nvSpPr>
          <p:spPr>
            <a:xfrm>
              <a:off x="797437" y="5553435"/>
              <a:ext cx="6006613" cy="703364"/>
            </a:xfrm>
            <a:prstGeom prst="rect">
              <a:avLst/>
            </a:prstGeom>
            <a:noFill/>
            <a:ln>
              <a:noFill/>
            </a:ln>
          </p:spPr>
          <p:txBody>
            <a:bodyPr anchorCtr="0" anchor="t" bIns="0" lIns="0" spcFirstLastPara="1" rIns="0" wrap="square" tIns="0">
              <a:spAutoFit/>
            </a:bodyPr>
            <a:lstStyle/>
            <a:p>
              <a:pPr indent="0" lvl="0" marL="0" marR="0" rtl="0" algn="l">
                <a:lnSpc>
                  <a:spcPct val="139901"/>
                </a:lnSpc>
                <a:spcBef>
                  <a:spcPts val="0"/>
                </a:spcBef>
                <a:spcAft>
                  <a:spcPts val="0"/>
                </a:spcAft>
                <a:buNone/>
              </a:pPr>
              <a:r>
                <a:rPr b="0" i="0" lang="en-US" sz="3045" u="none" cap="none" strike="noStrike">
                  <a:solidFill>
                    <a:srgbClr val="FFFFFF"/>
                  </a:solidFill>
                  <a:latin typeface="Poppins Medium"/>
                  <a:ea typeface="Poppins Medium"/>
                  <a:cs typeface="Poppins Medium"/>
                  <a:sym typeface="Poppins Medium"/>
                </a:rPr>
                <a:t>Master Do Duy Thanh</a:t>
              </a:r>
              <a:endParaRPr/>
            </a:p>
          </p:txBody>
        </p:sp>
        <p:sp>
          <p:nvSpPr>
            <p:cNvPr id="112" name="Google Shape;112;p1"/>
            <p:cNvSpPr txBox="1"/>
            <p:nvPr/>
          </p:nvSpPr>
          <p:spPr>
            <a:xfrm>
              <a:off x="0" y="3717162"/>
              <a:ext cx="11406906" cy="162898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3500" u="none" cap="none" strike="noStrike">
                  <a:solidFill>
                    <a:srgbClr val="FFFFFF"/>
                  </a:solidFill>
                  <a:latin typeface="Arial"/>
                  <a:ea typeface="Arial"/>
                  <a:cs typeface="Arial"/>
                  <a:sym typeface="Arial"/>
                </a:rPr>
                <a:t>Using  smart contract to solve reject talking delivery</a:t>
              </a:r>
              <a:endParaRPr/>
            </a:p>
          </p:txBody>
        </p:sp>
      </p:grpSp>
    </p:spTree>
  </p:cSld>
  <p:clrMapOvr>
    <a:masterClrMapping/>
  </p:clrMapOvr>
  <p:transition>
    <p:wipe dir="l"/>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10"/>
          <p:cNvPicPr preferRelativeResize="0"/>
          <p:nvPr/>
        </p:nvPicPr>
        <p:blipFill rotWithShape="1">
          <a:blip r:embed="rId3">
            <a:alphaModFix/>
          </a:blip>
          <a:srcRect b="0" l="0" r="0" t="0"/>
          <a:stretch/>
        </p:blipFill>
        <p:spPr>
          <a:xfrm>
            <a:off x="10261114" y="2221315"/>
            <a:ext cx="6837110" cy="4558073"/>
          </a:xfrm>
          <a:prstGeom prst="rect">
            <a:avLst/>
          </a:prstGeom>
          <a:noFill/>
          <a:ln>
            <a:noFill/>
          </a:ln>
        </p:spPr>
      </p:pic>
      <p:pic>
        <p:nvPicPr>
          <p:cNvPr id="235" name="Google Shape;235;p10"/>
          <p:cNvPicPr preferRelativeResize="0"/>
          <p:nvPr/>
        </p:nvPicPr>
        <p:blipFill rotWithShape="1">
          <a:blip r:embed="rId4">
            <a:alphaModFix/>
          </a:blip>
          <a:srcRect b="0" l="0" r="0" t="0"/>
          <a:stretch/>
        </p:blipFill>
        <p:spPr>
          <a:xfrm>
            <a:off x="10261114" y="7017514"/>
            <a:ext cx="6667095" cy="1738003"/>
          </a:xfrm>
          <a:prstGeom prst="rect">
            <a:avLst/>
          </a:prstGeom>
          <a:noFill/>
          <a:ln>
            <a:noFill/>
          </a:ln>
        </p:spPr>
      </p:pic>
      <p:sp>
        <p:nvSpPr>
          <p:cNvPr id="236" name="Google Shape;236;p10"/>
          <p:cNvSpPr txBox="1"/>
          <p:nvPr/>
        </p:nvSpPr>
        <p:spPr>
          <a:xfrm>
            <a:off x="7637634" y="412949"/>
            <a:ext cx="2623479" cy="156654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9200" u="none" cap="none" strike="noStrike">
                <a:solidFill>
                  <a:srgbClr val="000000"/>
                </a:solidFill>
                <a:latin typeface="Arial"/>
                <a:ea typeface="Arial"/>
                <a:cs typeface="Arial"/>
                <a:sym typeface="Arial"/>
              </a:rPr>
              <a:t>ETH</a:t>
            </a:r>
            <a:endParaRPr/>
          </a:p>
        </p:txBody>
      </p:sp>
      <p:sp>
        <p:nvSpPr>
          <p:cNvPr id="237" name="Google Shape;237;p10"/>
          <p:cNvSpPr txBox="1"/>
          <p:nvPr/>
        </p:nvSpPr>
        <p:spPr>
          <a:xfrm>
            <a:off x="294616" y="2695741"/>
            <a:ext cx="9966498" cy="205994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900" u="none" cap="none" strike="noStrike">
                <a:solidFill>
                  <a:srgbClr val="000000"/>
                </a:solidFill>
                <a:latin typeface="Poppins"/>
                <a:ea typeface="Poppins"/>
                <a:cs typeface="Poppins"/>
                <a:sym typeface="Poppins"/>
              </a:rPr>
              <a:t>Ether or </a:t>
            </a:r>
            <a:r>
              <a:rPr b="1" i="0" lang="en-US" sz="2900" u="none" cap="none" strike="noStrike">
                <a:solidFill>
                  <a:srgbClr val="000000"/>
                </a:solidFill>
                <a:latin typeface="Poppins"/>
                <a:ea typeface="Poppins"/>
                <a:cs typeface="Poppins"/>
                <a:sym typeface="Poppins"/>
              </a:rPr>
              <a:t>ETH</a:t>
            </a:r>
            <a:r>
              <a:rPr b="0" i="0" lang="en-US" sz="2900" u="none" cap="none" strike="noStrike">
                <a:solidFill>
                  <a:srgbClr val="000000"/>
                </a:solidFill>
                <a:latin typeface="Poppins"/>
                <a:ea typeface="Poppins"/>
                <a:cs typeface="Poppins"/>
                <a:sym typeface="Poppins"/>
              </a:rPr>
              <a:t> is the cryptocurrency generated in accordance with the Ethereum protocol as a reward to miners in a proof-of-work system for adding blocks to the blockchain.</a:t>
            </a:r>
            <a:endParaRPr/>
          </a:p>
        </p:txBody>
      </p:sp>
      <p:sp>
        <p:nvSpPr>
          <p:cNvPr id="238" name="Google Shape;238;p10"/>
          <p:cNvSpPr txBox="1"/>
          <p:nvPr/>
        </p:nvSpPr>
        <p:spPr>
          <a:xfrm>
            <a:off x="294616" y="6941314"/>
            <a:ext cx="9184360" cy="205994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900" u="none" cap="none" strike="noStrike">
                <a:solidFill>
                  <a:srgbClr val="000000"/>
                </a:solidFill>
                <a:latin typeface="Poppins"/>
                <a:ea typeface="Poppins"/>
                <a:cs typeface="Poppins"/>
                <a:sym typeface="Poppins"/>
              </a:rPr>
              <a:t>Since the launch of Ethereum, ether as a cryptocurrency has risen to become the second-largest cryptocurrency by market value. It is outranked only by Bitcoin</a:t>
            </a:r>
            <a:endParaRPr/>
          </a:p>
        </p:txBody>
      </p:sp>
    </p:spTree>
  </p:cSld>
  <p:clrMapOvr>
    <a:masterClrMapping/>
  </p:clrMapOvr>
  <p:transition>
    <p:wipe dir="l"/>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11"/>
          <p:cNvPicPr preferRelativeResize="0"/>
          <p:nvPr/>
        </p:nvPicPr>
        <p:blipFill rotWithShape="1">
          <a:blip r:embed="rId3">
            <a:alphaModFix/>
          </a:blip>
          <a:srcRect b="0" l="0" r="0" t="0"/>
          <a:stretch/>
        </p:blipFill>
        <p:spPr>
          <a:xfrm>
            <a:off x="9873739" y="2153963"/>
            <a:ext cx="8414261" cy="5979075"/>
          </a:xfrm>
          <a:prstGeom prst="rect">
            <a:avLst/>
          </a:prstGeom>
          <a:noFill/>
          <a:ln>
            <a:noFill/>
          </a:ln>
        </p:spPr>
      </p:pic>
      <p:sp>
        <p:nvSpPr>
          <p:cNvPr id="244" name="Google Shape;244;p11"/>
          <p:cNvSpPr txBox="1"/>
          <p:nvPr/>
        </p:nvSpPr>
        <p:spPr>
          <a:xfrm>
            <a:off x="1372419" y="1650047"/>
            <a:ext cx="6961658" cy="874649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900" u="none" cap="none" strike="noStrike">
                <a:solidFill>
                  <a:srgbClr val="000000"/>
                </a:solidFill>
                <a:latin typeface="Poppins"/>
                <a:ea typeface="Poppins"/>
                <a:cs typeface="Poppins"/>
                <a:sym typeface="Poppins"/>
              </a:rPr>
              <a:t>The Ethereum Virtual Machine (EVM) is the runtime environment for transaction execution in Ethereum. It includes a stack, memory, and the persistent storage for all Ethereum accounts (including contract code). The EVM is stack-based, in that most instructions pop operands from the stack and push the result to the stack. The EVM is designed to be deterministic on a wide variety of hardware and operating systems, so that given a pre-transaction state and a transaction, each node produces the same post-transaction state, thereby enabling network consensus. </a:t>
            </a:r>
            <a:endParaRPr/>
          </a:p>
        </p:txBody>
      </p:sp>
      <p:sp>
        <p:nvSpPr>
          <p:cNvPr id="245" name="Google Shape;245;p11"/>
          <p:cNvSpPr txBox="1"/>
          <p:nvPr/>
        </p:nvSpPr>
        <p:spPr>
          <a:xfrm>
            <a:off x="7851219" y="159703"/>
            <a:ext cx="3045381" cy="156654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9200" u="none" cap="none" strike="noStrike">
                <a:solidFill>
                  <a:srgbClr val="000000"/>
                </a:solidFill>
                <a:latin typeface="Arial"/>
                <a:ea typeface="Arial"/>
                <a:cs typeface="Arial"/>
                <a:sym typeface="Arial"/>
              </a:rPr>
              <a:t>EVM</a:t>
            </a:r>
            <a:endParaRPr/>
          </a:p>
        </p:txBody>
      </p:sp>
    </p:spTree>
  </p:cSld>
  <p:clrMapOvr>
    <a:masterClrMapping/>
  </p:clrMapOvr>
  <p:transition>
    <p:wipe dir="l"/>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12"/>
          <p:cNvPicPr preferRelativeResize="0"/>
          <p:nvPr/>
        </p:nvPicPr>
        <p:blipFill rotWithShape="1">
          <a:blip r:embed="rId3">
            <a:alphaModFix/>
          </a:blip>
          <a:srcRect b="0" l="0" r="0" t="0"/>
          <a:stretch/>
        </p:blipFill>
        <p:spPr>
          <a:xfrm>
            <a:off x="5651054" y="494356"/>
            <a:ext cx="6985891" cy="2874195"/>
          </a:xfrm>
          <a:prstGeom prst="rect">
            <a:avLst/>
          </a:prstGeom>
          <a:noFill/>
          <a:ln>
            <a:noFill/>
          </a:ln>
        </p:spPr>
      </p:pic>
      <p:pic>
        <p:nvPicPr>
          <p:cNvPr id="251" name="Google Shape;251;p12"/>
          <p:cNvPicPr preferRelativeResize="0"/>
          <p:nvPr/>
        </p:nvPicPr>
        <p:blipFill rotWithShape="1">
          <a:blip r:embed="rId4">
            <a:alphaModFix/>
          </a:blip>
          <a:srcRect b="0" l="0" r="0" t="0"/>
          <a:stretch/>
        </p:blipFill>
        <p:spPr>
          <a:xfrm>
            <a:off x="8492008" y="2900002"/>
            <a:ext cx="9245753" cy="5200736"/>
          </a:xfrm>
          <a:prstGeom prst="rect">
            <a:avLst/>
          </a:prstGeom>
          <a:noFill/>
          <a:ln>
            <a:noFill/>
          </a:ln>
        </p:spPr>
      </p:pic>
      <p:sp>
        <p:nvSpPr>
          <p:cNvPr id="252" name="Google Shape;252;p12"/>
          <p:cNvSpPr txBox="1"/>
          <p:nvPr/>
        </p:nvSpPr>
        <p:spPr>
          <a:xfrm>
            <a:off x="0" y="4459605"/>
            <a:ext cx="8271046" cy="199580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800" u="none" cap="none" strike="noStrike">
                <a:solidFill>
                  <a:srgbClr val="000000"/>
                </a:solidFill>
                <a:latin typeface="Poppins"/>
                <a:ea typeface="Poppins"/>
                <a:cs typeface="Poppins"/>
                <a:sym typeface="Poppins"/>
              </a:rPr>
              <a:t>Solidity is an object-oriented programming language for implementing smart contracts on various blockchain platforms, most notably, Ethereum</a:t>
            </a:r>
            <a:endParaRPr/>
          </a:p>
        </p:txBody>
      </p:sp>
    </p:spTree>
  </p:cSld>
  <p:clrMapOvr>
    <a:masterClrMapping/>
  </p:clrMapOvr>
  <p:transition>
    <p:wipe dir="l"/>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grpSp>
        <p:nvGrpSpPr>
          <p:cNvPr id="257" name="Google Shape;257;p13"/>
          <p:cNvGrpSpPr/>
          <p:nvPr/>
        </p:nvGrpSpPr>
        <p:grpSpPr>
          <a:xfrm>
            <a:off x="1516761" y="755050"/>
            <a:ext cx="6139792" cy="1572024"/>
            <a:chOff x="203200" y="-29833"/>
            <a:chExt cx="1810469" cy="463550"/>
          </a:xfrm>
        </p:grpSpPr>
        <p:sp>
          <p:nvSpPr>
            <p:cNvPr id="258" name="Google Shape;258;p13"/>
            <p:cNvSpPr/>
            <p:nvPr/>
          </p:nvSpPr>
          <p:spPr>
            <a:xfrm>
              <a:off x="203200" y="-326"/>
              <a:ext cx="1810469" cy="407051"/>
            </a:xfrm>
            <a:custGeom>
              <a:rect b="b" l="l" r="r" t="t"/>
              <a:pathLst>
                <a:path extrusionOk="0" h="407051" w="1810469">
                  <a:moveTo>
                    <a:pt x="1810469" y="326"/>
                  </a:moveTo>
                  <a:cubicBezTo>
                    <a:pt x="1737656" y="0"/>
                    <a:pt x="1670235" y="38659"/>
                    <a:pt x="1633734" y="101663"/>
                  </a:cubicBezTo>
                  <a:cubicBezTo>
                    <a:pt x="1597233" y="164667"/>
                    <a:pt x="1597233" y="242385"/>
                    <a:pt x="1633734" y="305389"/>
                  </a:cubicBezTo>
                  <a:cubicBezTo>
                    <a:pt x="1670235" y="368393"/>
                    <a:pt x="1737656" y="407052"/>
                    <a:pt x="181046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526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txBox="1"/>
            <p:nvPr/>
          </p:nvSpPr>
          <p:spPr>
            <a:xfrm>
              <a:off x="436784" y="-29833"/>
              <a:ext cx="812800"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2300" u="none" cap="none" strike="noStrike">
                  <a:solidFill>
                    <a:srgbClr val="FFFFFF"/>
                  </a:solidFill>
                  <a:latin typeface="Poppins"/>
                  <a:ea typeface="Poppins"/>
                  <a:cs typeface="Poppins"/>
                  <a:sym typeface="Poppins"/>
                </a:rPr>
                <a:t>Smart contracts</a:t>
              </a:r>
              <a:endParaRPr/>
            </a:p>
          </p:txBody>
        </p:sp>
      </p:grpSp>
      <p:grpSp>
        <p:nvGrpSpPr>
          <p:cNvPr id="260" name="Google Shape;260;p13"/>
          <p:cNvGrpSpPr/>
          <p:nvPr/>
        </p:nvGrpSpPr>
        <p:grpSpPr>
          <a:xfrm>
            <a:off x="1510392" y="328655"/>
            <a:ext cx="1116833" cy="1052921"/>
            <a:chOff x="1813" y="0"/>
            <a:chExt cx="809173" cy="812800"/>
          </a:xfrm>
        </p:grpSpPr>
        <p:sp>
          <p:nvSpPr>
            <p:cNvPr id="261" name="Google Shape;261;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cap="flat" cmpd="sng" w="85725">
              <a:solidFill>
                <a:srgbClr val="0526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63" name="Google Shape;263;p13"/>
          <p:cNvPicPr preferRelativeResize="0"/>
          <p:nvPr/>
        </p:nvPicPr>
        <p:blipFill rotWithShape="1">
          <a:blip r:embed="rId3">
            <a:alphaModFix/>
          </a:blip>
          <a:srcRect b="0" l="0" r="0" t="0"/>
          <a:stretch/>
        </p:blipFill>
        <p:spPr>
          <a:xfrm>
            <a:off x="5896169" y="1060417"/>
            <a:ext cx="997056" cy="973489"/>
          </a:xfrm>
          <a:prstGeom prst="rect">
            <a:avLst/>
          </a:prstGeom>
          <a:noFill/>
          <a:ln>
            <a:noFill/>
          </a:ln>
        </p:spPr>
      </p:pic>
      <p:pic>
        <p:nvPicPr>
          <p:cNvPr id="264" name="Google Shape;264;p13"/>
          <p:cNvPicPr preferRelativeResize="0"/>
          <p:nvPr/>
        </p:nvPicPr>
        <p:blipFill rotWithShape="1">
          <a:blip r:embed="rId4">
            <a:alphaModFix/>
          </a:blip>
          <a:srcRect b="0" l="0" r="6862" t="0"/>
          <a:stretch/>
        </p:blipFill>
        <p:spPr>
          <a:xfrm>
            <a:off x="1028700" y="3596412"/>
            <a:ext cx="8482550" cy="5434155"/>
          </a:xfrm>
          <a:prstGeom prst="rect">
            <a:avLst/>
          </a:prstGeom>
          <a:noFill/>
          <a:ln>
            <a:noFill/>
          </a:ln>
        </p:spPr>
      </p:pic>
      <p:pic>
        <p:nvPicPr>
          <p:cNvPr id="265" name="Google Shape;265;p13"/>
          <p:cNvPicPr preferRelativeResize="0"/>
          <p:nvPr/>
        </p:nvPicPr>
        <p:blipFill rotWithShape="1">
          <a:blip r:embed="rId5">
            <a:alphaModFix/>
          </a:blip>
          <a:srcRect b="0" l="0" r="0" t="0"/>
          <a:stretch/>
        </p:blipFill>
        <p:spPr>
          <a:xfrm>
            <a:off x="10489613" y="1747752"/>
            <a:ext cx="6573015" cy="3697321"/>
          </a:xfrm>
          <a:prstGeom prst="rect">
            <a:avLst/>
          </a:prstGeom>
          <a:noFill/>
          <a:ln>
            <a:noFill/>
          </a:ln>
        </p:spPr>
      </p:pic>
      <p:sp>
        <p:nvSpPr>
          <p:cNvPr id="266" name="Google Shape;266;p13"/>
          <p:cNvSpPr txBox="1"/>
          <p:nvPr/>
        </p:nvSpPr>
        <p:spPr>
          <a:xfrm>
            <a:off x="1749355" y="609860"/>
            <a:ext cx="620858" cy="45756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2975" u="none" cap="none" strike="noStrike">
                <a:solidFill>
                  <a:srgbClr val="000000"/>
                </a:solidFill>
                <a:latin typeface="Poppins"/>
                <a:ea typeface="Poppins"/>
                <a:cs typeface="Poppins"/>
                <a:sym typeface="Poppins"/>
              </a:rPr>
              <a:t>2</a:t>
            </a:r>
            <a:endParaRPr/>
          </a:p>
        </p:txBody>
      </p:sp>
    </p:spTree>
  </p:cSld>
  <p:clrMapOvr>
    <a:masterClrMapping/>
  </p:clrMapOvr>
  <p:transition>
    <p:wipe dir="l"/>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14"/>
          <p:cNvPicPr preferRelativeResize="0"/>
          <p:nvPr/>
        </p:nvPicPr>
        <p:blipFill rotWithShape="1">
          <a:blip r:embed="rId3">
            <a:alphaModFix/>
          </a:blip>
          <a:srcRect b="0" l="0" r="0" t="0"/>
          <a:stretch/>
        </p:blipFill>
        <p:spPr>
          <a:xfrm>
            <a:off x="1518501" y="422283"/>
            <a:ext cx="1515575" cy="2381619"/>
          </a:xfrm>
          <a:prstGeom prst="rect">
            <a:avLst/>
          </a:prstGeom>
          <a:noFill/>
          <a:ln>
            <a:noFill/>
          </a:ln>
        </p:spPr>
      </p:pic>
      <p:sp>
        <p:nvSpPr>
          <p:cNvPr id="272" name="Google Shape;272;p14"/>
          <p:cNvSpPr txBox="1"/>
          <p:nvPr/>
        </p:nvSpPr>
        <p:spPr>
          <a:xfrm>
            <a:off x="4110053" y="790575"/>
            <a:ext cx="12964954" cy="14541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8000" u="none" cap="none" strike="noStrike">
                <a:solidFill>
                  <a:srgbClr val="000000"/>
                </a:solidFill>
                <a:latin typeface="Poppins"/>
                <a:ea typeface="Poppins"/>
                <a:cs typeface="Poppins"/>
                <a:sym typeface="Poppins"/>
              </a:rPr>
              <a:t>What is a smart contract</a:t>
            </a:r>
            <a:endParaRPr/>
          </a:p>
        </p:txBody>
      </p:sp>
      <p:sp>
        <p:nvSpPr>
          <p:cNvPr id="273" name="Google Shape;273;p14"/>
          <p:cNvSpPr txBox="1"/>
          <p:nvPr/>
        </p:nvSpPr>
        <p:spPr>
          <a:xfrm>
            <a:off x="758614" y="4887557"/>
            <a:ext cx="16770772" cy="2815016"/>
          </a:xfrm>
          <a:prstGeom prst="rect">
            <a:avLst/>
          </a:prstGeom>
          <a:noFill/>
          <a:ln>
            <a:noFill/>
          </a:ln>
        </p:spPr>
        <p:txBody>
          <a:bodyPr anchorCtr="0" anchor="t" bIns="0" lIns="0" spcFirstLastPara="1" rIns="0" wrap="square" tIns="0">
            <a:spAutoFit/>
          </a:bodyPr>
          <a:lstStyle/>
          <a:p>
            <a:pPr indent="0" lvl="0" marL="0" marR="0" rtl="0" algn="ctr">
              <a:lnSpc>
                <a:spcPct val="140063"/>
              </a:lnSpc>
              <a:spcBef>
                <a:spcPts val="0"/>
              </a:spcBef>
              <a:spcAft>
                <a:spcPts val="0"/>
              </a:spcAft>
              <a:buNone/>
            </a:pPr>
            <a:r>
              <a:rPr b="0" i="0" lang="en-US" sz="3170" u="none" cap="none" strike="noStrike">
                <a:solidFill>
                  <a:srgbClr val="000000"/>
                </a:solidFill>
                <a:latin typeface="Poppins"/>
                <a:ea typeface="Poppins"/>
                <a:cs typeface="Poppins"/>
                <a:sym typeface="Poppins"/>
              </a:rPr>
              <a:t>Smart contracts are simply programs stored on a blockchain that run when predetermined conditions are met. They typically are used to automate the execution of an agreement so that all participants can be immediately certain of the outcome, without any intermediary’s involvement or time loss. They can also automate a workflow, triggering the next action when conditions are met.</a:t>
            </a:r>
            <a:endParaRPr/>
          </a:p>
        </p:txBody>
      </p:sp>
    </p:spTree>
  </p:cSld>
  <p:clrMapOvr>
    <a:masterClrMapping/>
  </p:clrMapOvr>
  <p:transition>
    <p:wipe dir="l"/>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15"/>
          <p:cNvPicPr preferRelativeResize="0"/>
          <p:nvPr/>
        </p:nvPicPr>
        <p:blipFill rotWithShape="1">
          <a:blip r:embed="rId3">
            <a:alphaModFix/>
          </a:blip>
          <a:srcRect b="0" l="0" r="0" t="0"/>
          <a:stretch/>
        </p:blipFill>
        <p:spPr>
          <a:xfrm>
            <a:off x="5917973" y="1521083"/>
            <a:ext cx="2246095" cy="2221907"/>
          </a:xfrm>
          <a:prstGeom prst="rect">
            <a:avLst/>
          </a:prstGeom>
          <a:noFill/>
          <a:ln>
            <a:noFill/>
          </a:ln>
        </p:spPr>
      </p:pic>
      <p:pic>
        <p:nvPicPr>
          <p:cNvPr id="279" name="Google Shape;279;p15"/>
          <p:cNvPicPr preferRelativeResize="0"/>
          <p:nvPr/>
        </p:nvPicPr>
        <p:blipFill rotWithShape="1">
          <a:blip r:embed="rId4">
            <a:alphaModFix/>
          </a:blip>
          <a:srcRect b="0" l="0" r="0" t="0"/>
          <a:stretch/>
        </p:blipFill>
        <p:spPr>
          <a:xfrm>
            <a:off x="9315860" y="3397253"/>
            <a:ext cx="8115300" cy="5410200"/>
          </a:xfrm>
          <a:prstGeom prst="rect">
            <a:avLst/>
          </a:prstGeom>
          <a:noFill/>
          <a:ln>
            <a:noFill/>
          </a:ln>
        </p:spPr>
      </p:pic>
      <p:sp>
        <p:nvSpPr>
          <p:cNvPr id="280" name="Google Shape;280;p15"/>
          <p:cNvSpPr txBox="1"/>
          <p:nvPr/>
        </p:nvSpPr>
        <p:spPr>
          <a:xfrm>
            <a:off x="325489" y="3676314"/>
            <a:ext cx="8837561" cy="5487036"/>
          </a:xfrm>
          <a:prstGeom prst="rect">
            <a:avLst/>
          </a:prstGeom>
          <a:noFill/>
          <a:ln>
            <a:noFill/>
          </a:ln>
        </p:spPr>
        <p:txBody>
          <a:bodyPr anchorCtr="0" anchor="t" bIns="0" lIns="0" spcFirstLastPara="1" rIns="0" wrap="square" tIns="0">
            <a:spAutoFit/>
          </a:bodyPr>
          <a:lstStyle/>
          <a:p>
            <a:pPr indent="-280670" lvl="1" marL="561340" marR="0" rtl="0" algn="l">
              <a:lnSpc>
                <a:spcPct val="140000"/>
              </a:lnSpc>
              <a:spcBef>
                <a:spcPts val="0"/>
              </a:spcBef>
              <a:spcAft>
                <a:spcPts val="0"/>
              </a:spcAft>
              <a:buClr>
                <a:srgbClr val="000000"/>
              </a:buClr>
              <a:buSzPts val="2600"/>
              <a:buFont typeface="Arial"/>
              <a:buChar char="•"/>
            </a:pPr>
            <a:r>
              <a:rPr b="0" i="0" lang="en-US" sz="2600" u="none" cap="none" strike="noStrike">
                <a:solidFill>
                  <a:srgbClr val="000000"/>
                </a:solidFill>
                <a:latin typeface="Poppins"/>
                <a:ea typeface="Poppins"/>
                <a:cs typeface="Poppins"/>
                <a:sym typeface="Poppins"/>
              </a:rPr>
              <a:t>Requires a lot of time to reach agreement between 2 parties</a:t>
            </a:r>
            <a:endParaRPr/>
          </a:p>
          <a:p>
            <a:pPr indent="-280670" lvl="1" marL="561340" marR="0" rtl="0" algn="l">
              <a:lnSpc>
                <a:spcPct val="140000"/>
              </a:lnSpc>
              <a:spcBef>
                <a:spcPts val="0"/>
              </a:spcBef>
              <a:spcAft>
                <a:spcPts val="0"/>
              </a:spcAft>
              <a:buClr>
                <a:srgbClr val="000000"/>
              </a:buClr>
              <a:buSzPts val="2600"/>
              <a:buFont typeface="Arial"/>
              <a:buChar char="•"/>
            </a:pPr>
            <a:r>
              <a:rPr b="0" i="0" lang="en-US" sz="2600" u="none" cap="none" strike="noStrike">
                <a:solidFill>
                  <a:srgbClr val="000000"/>
                </a:solidFill>
                <a:latin typeface="Poppins"/>
                <a:ea typeface="Poppins"/>
                <a:cs typeface="Poppins"/>
                <a:sym typeface="Poppins"/>
              </a:rPr>
              <a:t>Require both parties to pay the quantities promised on time – manually, which necessitates additional organisational efforts on their part </a:t>
            </a:r>
            <a:endParaRPr/>
          </a:p>
          <a:p>
            <a:pPr indent="-280670" lvl="1" marL="561340" marR="0" rtl="0" algn="l">
              <a:lnSpc>
                <a:spcPct val="140000"/>
              </a:lnSpc>
              <a:spcBef>
                <a:spcPts val="0"/>
              </a:spcBef>
              <a:spcAft>
                <a:spcPts val="0"/>
              </a:spcAft>
              <a:buClr>
                <a:srgbClr val="000000"/>
              </a:buClr>
              <a:buSzPts val="2600"/>
              <a:buFont typeface="Arial"/>
              <a:buChar char="•"/>
            </a:pPr>
            <a:r>
              <a:rPr b="0" i="0" lang="en-US" sz="2600" u="none" cap="none" strike="noStrike">
                <a:solidFill>
                  <a:srgbClr val="000000"/>
                </a:solidFill>
                <a:latin typeface="Poppins"/>
                <a:ea typeface="Poppins"/>
                <a:cs typeface="Poppins"/>
                <a:sym typeface="Poppins"/>
              </a:rPr>
              <a:t>Far more expensive because of paying for 3rd parties and "hidden fees"</a:t>
            </a:r>
            <a:endParaRPr/>
          </a:p>
          <a:p>
            <a:pPr indent="-280670" lvl="1" marL="561340" marR="0" rtl="0" algn="l">
              <a:lnSpc>
                <a:spcPct val="140000"/>
              </a:lnSpc>
              <a:spcBef>
                <a:spcPts val="0"/>
              </a:spcBef>
              <a:spcAft>
                <a:spcPts val="0"/>
              </a:spcAft>
              <a:buClr>
                <a:srgbClr val="000000"/>
              </a:buClr>
              <a:buSzPts val="2600"/>
              <a:buFont typeface="Arial"/>
              <a:buChar char="•"/>
            </a:pPr>
            <a:r>
              <a:rPr b="0" i="0" lang="en-US" sz="2600" u="none" cap="none" strike="noStrike">
                <a:solidFill>
                  <a:srgbClr val="000000"/>
                </a:solidFill>
                <a:latin typeface="Poppins"/>
                <a:ea typeface="Poppins"/>
                <a:cs typeface="Poppins"/>
                <a:sym typeface="Poppins"/>
              </a:rPr>
              <a:t>Needs both parties to be present</a:t>
            </a:r>
            <a:endParaRPr/>
          </a:p>
          <a:p>
            <a:pPr indent="-280670" lvl="1" marL="561340" marR="0" rtl="0" algn="l">
              <a:lnSpc>
                <a:spcPct val="140000"/>
              </a:lnSpc>
              <a:spcBef>
                <a:spcPts val="0"/>
              </a:spcBef>
              <a:spcAft>
                <a:spcPts val="0"/>
              </a:spcAft>
              <a:buClr>
                <a:srgbClr val="000000"/>
              </a:buClr>
              <a:buSzPts val="2600"/>
              <a:buFont typeface="Arial"/>
              <a:buChar char="•"/>
            </a:pPr>
            <a:r>
              <a:rPr b="0" i="0" lang="en-US" sz="2600" u="none" cap="none" strike="noStrike">
                <a:solidFill>
                  <a:srgbClr val="000000"/>
                </a:solidFill>
                <a:latin typeface="Poppins"/>
                <a:ea typeface="Poppins"/>
                <a:cs typeface="Poppins"/>
                <a:sym typeface="Poppins"/>
              </a:rPr>
              <a:t>Time, space, administration, and monitoring are all required</a:t>
            </a:r>
            <a:endParaRPr/>
          </a:p>
          <a:p>
            <a:pPr indent="-280670" lvl="1" marL="561340" marR="0" rtl="0" algn="l">
              <a:lnSpc>
                <a:spcPct val="140000"/>
              </a:lnSpc>
              <a:spcBef>
                <a:spcPts val="0"/>
              </a:spcBef>
              <a:spcAft>
                <a:spcPts val="0"/>
              </a:spcAft>
              <a:buClr>
                <a:srgbClr val="000000"/>
              </a:buClr>
              <a:buSzPts val="2600"/>
              <a:buFont typeface="Arial"/>
              <a:buChar char="•"/>
            </a:pPr>
            <a:r>
              <a:rPr b="0" i="0" lang="en-US" sz="2600" u="none" cap="none" strike="noStrike">
                <a:solidFill>
                  <a:srgbClr val="000000"/>
                </a:solidFill>
                <a:latin typeface="Poppins"/>
                <a:ea typeface="Poppins"/>
                <a:cs typeface="Poppins"/>
                <a:sym typeface="Poppins"/>
              </a:rPr>
              <a:t>Are more likely to get faulty and manipulated</a:t>
            </a:r>
            <a:endParaRPr/>
          </a:p>
          <a:p>
            <a:pPr indent="0" lvl="0" marL="0" marR="0" rtl="0" algn="l">
              <a:lnSpc>
                <a:spcPct val="140000"/>
              </a:lnSpc>
              <a:spcBef>
                <a:spcPts val="0"/>
              </a:spcBef>
              <a:spcAft>
                <a:spcPts val="0"/>
              </a:spcAft>
              <a:buNone/>
            </a:pPr>
            <a:r>
              <a:t/>
            </a:r>
            <a:endParaRPr b="0" i="0" sz="2600" u="none" cap="none" strike="noStrike">
              <a:solidFill>
                <a:srgbClr val="000000"/>
              </a:solidFill>
              <a:latin typeface="Poppins"/>
              <a:ea typeface="Poppins"/>
              <a:cs typeface="Poppins"/>
              <a:sym typeface="Poppins"/>
            </a:endParaRPr>
          </a:p>
        </p:txBody>
      </p:sp>
      <p:sp>
        <p:nvSpPr>
          <p:cNvPr id="281" name="Google Shape;281;p15"/>
          <p:cNvSpPr txBox="1"/>
          <p:nvPr/>
        </p:nvSpPr>
        <p:spPr>
          <a:xfrm>
            <a:off x="194786" y="519032"/>
            <a:ext cx="17898427" cy="121093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6700" u="none" cap="none" strike="noStrike">
                <a:solidFill>
                  <a:srgbClr val="000000"/>
                </a:solidFill>
                <a:latin typeface="Poppins"/>
                <a:ea typeface="Poppins"/>
                <a:cs typeface="Poppins"/>
                <a:sym typeface="Poppins"/>
              </a:rPr>
              <a:t>Traditional contracts VS Smart contracts</a:t>
            </a:r>
            <a:endParaRPr/>
          </a:p>
        </p:txBody>
      </p:sp>
      <p:sp>
        <p:nvSpPr>
          <p:cNvPr id="282" name="Google Shape;282;p15"/>
          <p:cNvSpPr txBox="1"/>
          <p:nvPr/>
        </p:nvSpPr>
        <p:spPr>
          <a:xfrm>
            <a:off x="2402176" y="2198669"/>
            <a:ext cx="3515797" cy="93472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200" u="none" cap="none" strike="noStrike">
                <a:solidFill>
                  <a:srgbClr val="000000"/>
                </a:solidFill>
                <a:latin typeface="Poppins"/>
                <a:ea typeface="Poppins"/>
                <a:cs typeface="Poppins"/>
                <a:sym typeface="Poppins"/>
              </a:rPr>
              <a:t>Traditional</a:t>
            </a:r>
            <a:endParaRPr/>
          </a:p>
        </p:txBody>
      </p:sp>
    </p:spTree>
  </p:cSld>
  <p:clrMapOvr>
    <a:masterClrMapping/>
  </p:clrMapOvr>
  <p:transition>
    <p:wipe dir="l"/>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6"/>
          <p:cNvSpPr txBox="1"/>
          <p:nvPr/>
        </p:nvSpPr>
        <p:spPr>
          <a:xfrm>
            <a:off x="349397" y="3219767"/>
            <a:ext cx="9250743" cy="5487036"/>
          </a:xfrm>
          <a:prstGeom prst="rect">
            <a:avLst/>
          </a:prstGeom>
          <a:noFill/>
          <a:ln>
            <a:noFill/>
          </a:ln>
        </p:spPr>
        <p:txBody>
          <a:bodyPr anchorCtr="0" anchor="t" bIns="0" lIns="0" spcFirstLastPara="1" rIns="0" wrap="square" tIns="0">
            <a:spAutoFit/>
          </a:bodyPr>
          <a:lstStyle/>
          <a:p>
            <a:pPr indent="-280670" lvl="1" marL="561340" marR="0" rtl="0" algn="l">
              <a:lnSpc>
                <a:spcPct val="140000"/>
              </a:lnSpc>
              <a:spcBef>
                <a:spcPts val="0"/>
              </a:spcBef>
              <a:spcAft>
                <a:spcPts val="0"/>
              </a:spcAft>
              <a:buClr>
                <a:srgbClr val="000000"/>
              </a:buClr>
              <a:buSzPts val="2600"/>
              <a:buFont typeface="Arial"/>
              <a:buChar char="•"/>
            </a:pPr>
            <a:r>
              <a:rPr b="0" i="0" lang="en-US" sz="2600" u="none" cap="none" strike="noStrike">
                <a:solidFill>
                  <a:srgbClr val="000000"/>
                </a:solidFill>
                <a:latin typeface="Poppins"/>
                <a:ea typeface="Poppins"/>
                <a:cs typeface="Poppins"/>
                <a:sym typeface="Poppins"/>
              </a:rPr>
              <a:t>Requires much less time to reach agreements since smart contracts are  "digital"</a:t>
            </a:r>
            <a:endParaRPr/>
          </a:p>
          <a:p>
            <a:pPr indent="-280670" lvl="1" marL="561340" marR="0" rtl="0" algn="l">
              <a:lnSpc>
                <a:spcPct val="140000"/>
              </a:lnSpc>
              <a:spcBef>
                <a:spcPts val="0"/>
              </a:spcBef>
              <a:spcAft>
                <a:spcPts val="0"/>
              </a:spcAft>
              <a:buClr>
                <a:srgbClr val="000000"/>
              </a:buClr>
              <a:buSzPts val="2600"/>
              <a:buFont typeface="Arial"/>
              <a:buChar char="•"/>
            </a:pPr>
            <a:r>
              <a:rPr b="0" i="0" lang="en-US" sz="2600" u="none" cap="none" strike="noStrike">
                <a:solidFill>
                  <a:srgbClr val="000000"/>
                </a:solidFill>
                <a:latin typeface="Poppins"/>
                <a:ea typeface="Poppins"/>
                <a:cs typeface="Poppins"/>
                <a:sym typeface="Poppins"/>
              </a:rPr>
              <a:t>The fees are immediately and automatically paid upon reaching an agreement which are also recorded in the smart contract</a:t>
            </a:r>
            <a:endParaRPr/>
          </a:p>
          <a:p>
            <a:pPr indent="-280670" lvl="1" marL="561340" marR="0" rtl="0" algn="l">
              <a:lnSpc>
                <a:spcPct val="140000"/>
              </a:lnSpc>
              <a:spcBef>
                <a:spcPts val="0"/>
              </a:spcBef>
              <a:spcAft>
                <a:spcPts val="0"/>
              </a:spcAft>
              <a:buClr>
                <a:srgbClr val="000000"/>
              </a:buClr>
              <a:buSzPts val="2600"/>
              <a:buFont typeface="Arial"/>
              <a:buChar char="•"/>
            </a:pPr>
            <a:r>
              <a:rPr b="0" i="0" lang="en-US" sz="2600" u="none" cap="none" strike="noStrike">
                <a:solidFill>
                  <a:srgbClr val="000000"/>
                </a:solidFill>
                <a:latin typeface="Poppins"/>
                <a:ea typeface="Poppins"/>
                <a:cs typeface="Poppins"/>
                <a:sym typeface="Poppins"/>
              </a:rPr>
              <a:t>Does not require the involvement of intermediaries or third parties so the fees are considerably lower</a:t>
            </a:r>
            <a:endParaRPr/>
          </a:p>
          <a:p>
            <a:pPr indent="-280670" lvl="1" marL="561340" marR="0" rtl="0" algn="l">
              <a:lnSpc>
                <a:spcPct val="140000"/>
              </a:lnSpc>
              <a:spcBef>
                <a:spcPts val="0"/>
              </a:spcBef>
              <a:spcAft>
                <a:spcPts val="0"/>
              </a:spcAft>
              <a:buClr>
                <a:srgbClr val="000000"/>
              </a:buClr>
              <a:buSzPts val="2600"/>
              <a:buFont typeface="Arial"/>
              <a:buChar char="•"/>
            </a:pPr>
            <a:r>
              <a:rPr b="0" i="0" lang="en-US" sz="2600" u="none" cap="none" strike="noStrike">
                <a:solidFill>
                  <a:srgbClr val="000000"/>
                </a:solidFill>
                <a:latin typeface="Poppins"/>
                <a:ea typeface="Poppins"/>
                <a:cs typeface="Poppins"/>
                <a:sym typeface="Poppins"/>
              </a:rPr>
              <a:t>Eliminates the needs for both parties to be present</a:t>
            </a:r>
            <a:endParaRPr/>
          </a:p>
          <a:p>
            <a:pPr indent="-280670" lvl="1" marL="561340" marR="0" rtl="0" algn="l">
              <a:lnSpc>
                <a:spcPct val="140000"/>
              </a:lnSpc>
              <a:spcBef>
                <a:spcPts val="0"/>
              </a:spcBef>
              <a:spcAft>
                <a:spcPts val="0"/>
              </a:spcAft>
              <a:buClr>
                <a:srgbClr val="000000"/>
              </a:buClr>
              <a:buSzPts val="2600"/>
              <a:buFont typeface="Arial"/>
              <a:buChar char="•"/>
            </a:pPr>
            <a:r>
              <a:rPr b="0" i="0" lang="en-US" sz="2600" u="none" cap="none" strike="noStrike">
                <a:solidFill>
                  <a:srgbClr val="000000"/>
                </a:solidFill>
                <a:latin typeface="Poppins"/>
                <a:ea typeface="Poppins"/>
                <a:cs typeface="Poppins"/>
                <a:sym typeface="Poppins"/>
              </a:rPr>
              <a:t> Happens promptly, safely, and without wasting time or natural resources</a:t>
            </a:r>
            <a:endParaRPr/>
          </a:p>
          <a:p>
            <a:pPr indent="-280670" lvl="1" marL="561340" marR="0" rtl="0" algn="l">
              <a:lnSpc>
                <a:spcPct val="140000"/>
              </a:lnSpc>
              <a:spcBef>
                <a:spcPts val="0"/>
              </a:spcBef>
              <a:spcAft>
                <a:spcPts val="0"/>
              </a:spcAft>
              <a:buClr>
                <a:srgbClr val="000000"/>
              </a:buClr>
              <a:buSzPts val="2600"/>
              <a:buFont typeface="Arial"/>
              <a:buChar char="•"/>
            </a:pPr>
            <a:r>
              <a:rPr b="0" i="0" lang="en-US" sz="2600" u="none" cap="none" strike="noStrike">
                <a:solidFill>
                  <a:srgbClr val="000000"/>
                </a:solidFill>
                <a:latin typeface="Poppins"/>
                <a:ea typeface="Poppins"/>
                <a:cs typeface="Poppins"/>
                <a:sym typeface="Poppins"/>
              </a:rPr>
              <a:t>Completely automated so It's harder for faults and manipulation to happen</a:t>
            </a:r>
            <a:endParaRPr/>
          </a:p>
        </p:txBody>
      </p:sp>
      <p:pic>
        <p:nvPicPr>
          <p:cNvPr id="288" name="Google Shape;288;p16"/>
          <p:cNvPicPr preferRelativeResize="0"/>
          <p:nvPr/>
        </p:nvPicPr>
        <p:blipFill rotWithShape="1">
          <a:blip r:embed="rId3">
            <a:alphaModFix/>
          </a:blip>
          <a:srcRect b="0" l="0" r="0" t="0"/>
          <a:stretch/>
        </p:blipFill>
        <p:spPr>
          <a:xfrm>
            <a:off x="7162800" y="1470586"/>
            <a:ext cx="1654685" cy="1774029"/>
          </a:xfrm>
          <a:prstGeom prst="rect">
            <a:avLst/>
          </a:prstGeom>
          <a:noFill/>
          <a:ln>
            <a:noFill/>
          </a:ln>
        </p:spPr>
      </p:pic>
      <p:pic>
        <p:nvPicPr>
          <p:cNvPr id="289" name="Google Shape;289;p16"/>
          <p:cNvPicPr preferRelativeResize="0"/>
          <p:nvPr/>
        </p:nvPicPr>
        <p:blipFill rotWithShape="1">
          <a:blip r:embed="rId4">
            <a:alphaModFix/>
          </a:blip>
          <a:srcRect b="0" l="0" r="0" t="0"/>
          <a:stretch/>
        </p:blipFill>
        <p:spPr>
          <a:xfrm>
            <a:off x="10972800" y="3695700"/>
            <a:ext cx="6478275" cy="3644270"/>
          </a:xfrm>
          <a:prstGeom prst="rect">
            <a:avLst/>
          </a:prstGeom>
          <a:noFill/>
          <a:ln>
            <a:noFill/>
          </a:ln>
        </p:spPr>
      </p:pic>
      <p:sp>
        <p:nvSpPr>
          <p:cNvPr id="290" name="Google Shape;290;p16"/>
          <p:cNvSpPr txBox="1"/>
          <p:nvPr/>
        </p:nvSpPr>
        <p:spPr>
          <a:xfrm>
            <a:off x="194786" y="519032"/>
            <a:ext cx="17898427" cy="121093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6700" u="none" cap="none" strike="noStrike">
                <a:solidFill>
                  <a:srgbClr val="000000"/>
                </a:solidFill>
                <a:latin typeface="Poppins"/>
                <a:ea typeface="Poppins"/>
                <a:cs typeface="Poppins"/>
                <a:sym typeface="Poppins"/>
              </a:rPr>
              <a:t>Traditional contracts VS Smart contracts</a:t>
            </a:r>
            <a:endParaRPr/>
          </a:p>
        </p:txBody>
      </p:sp>
      <p:sp>
        <p:nvSpPr>
          <p:cNvPr id="291" name="Google Shape;291;p16"/>
          <p:cNvSpPr txBox="1"/>
          <p:nvPr/>
        </p:nvSpPr>
        <p:spPr>
          <a:xfrm>
            <a:off x="1981200" y="1863426"/>
            <a:ext cx="4572000" cy="988347"/>
          </a:xfrm>
          <a:prstGeom prst="rect">
            <a:avLst/>
          </a:prstGeom>
          <a:noFill/>
          <a:ln>
            <a:noFill/>
          </a:ln>
        </p:spPr>
        <p:txBody>
          <a:bodyPr anchorCtr="0" anchor="t" bIns="45700" lIns="91425" spcFirstLastPara="1" rIns="91425" wrap="square" tIns="45700">
            <a:spAutoFit/>
          </a:bodyPr>
          <a:lstStyle/>
          <a:p>
            <a:pPr indent="0" lvl="0" marL="0" marR="0" rtl="0" algn="ctr">
              <a:lnSpc>
                <a:spcPct val="140000"/>
              </a:lnSpc>
              <a:spcBef>
                <a:spcPts val="0"/>
              </a:spcBef>
              <a:spcAft>
                <a:spcPts val="0"/>
              </a:spcAft>
              <a:buNone/>
            </a:pPr>
            <a:r>
              <a:rPr b="0" i="0" lang="en-US" sz="5200" u="none" cap="none" strike="noStrike">
                <a:solidFill>
                  <a:srgbClr val="000000"/>
                </a:solidFill>
                <a:latin typeface="Poppins"/>
                <a:ea typeface="Poppins"/>
                <a:cs typeface="Poppins"/>
                <a:sym typeface="Poppins"/>
              </a:rPr>
              <a:t>Smart</a:t>
            </a:r>
            <a:endParaRPr/>
          </a:p>
        </p:txBody>
      </p:sp>
    </p:spTree>
  </p:cSld>
  <p:clrMapOvr>
    <a:masterClrMapping/>
  </p:clrMapOvr>
  <p:transition>
    <p:wipe dir="l"/>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17"/>
          <p:cNvPicPr preferRelativeResize="0"/>
          <p:nvPr/>
        </p:nvPicPr>
        <p:blipFill rotWithShape="1">
          <a:blip r:embed="rId3">
            <a:alphaModFix/>
          </a:blip>
          <a:srcRect b="0" l="0" r="0" t="0"/>
          <a:stretch/>
        </p:blipFill>
        <p:spPr>
          <a:xfrm>
            <a:off x="13376807" y="2656457"/>
            <a:ext cx="3080957" cy="4114800"/>
          </a:xfrm>
          <a:prstGeom prst="rect">
            <a:avLst/>
          </a:prstGeom>
          <a:noFill/>
          <a:ln>
            <a:noFill/>
          </a:ln>
        </p:spPr>
      </p:pic>
      <p:sp>
        <p:nvSpPr>
          <p:cNvPr id="297" name="Google Shape;297;p17"/>
          <p:cNvSpPr txBox="1"/>
          <p:nvPr/>
        </p:nvSpPr>
        <p:spPr>
          <a:xfrm>
            <a:off x="878841" y="4026443"/>
            <a:ext cx="11718251" cy="153669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8500" u="none" cap="none" strike="noStrike">
                <a:solidFill>
                  <a:srgbClr val="000000"/>
                </a:solidFill>
                <a:latin typeface="Poppins"/>
                <a:ea typeface="Poppins"/>
                <a:cs typeface="Poppins"/>
                <a:sym typeface="Poppins"/>
              </a:rPr>
              <a:t>And how does it work</a:t>
            </a:r>
            <a:endParaRPr/>
          </a:p>
        </p:txBody>
      </p:sp>
    </p:spTree>
  </p:cSld>
  <p:clrMapOvr>
    <a:masterClrMapping/>
  </p:clrMapOvr>
  <p:transition>
    <p:wipe dir="l"/>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18"/>
          <p:cNvPicPr preferRelativeResize="0"/>
          <p:nvPr/>
        </p:nvPicPr>
        <p:blipFill rotWithShape="1">
          <a:blip r:embed="rId3">
            <a:alphaModFix/>
          </a:blip>
          <a:srcRect b="626" l="2460" r="0" t="626"/>
          <a:stretch/>
        </p:blipFill>
        <p:spPr>
          <a:xfrm>
            <a:off x="8172805" y="1280930"/>
            <a:ext cx="9630463" cy="6410446"/>
          </a:xfrm>
          <a:prstGeom prst="rect">
            <a:avLst/>
          </a:prstGeom>
          <a:noFill/>
          <a:ln>
            <a:noFill/>
          </a:ln>
        </p:spPr>
      </p:pic>
      <p:sp>
        <p:nvSpPr>
          <p:cNvPr id="303" name="Google Shape;303;p18"/>
          <p:cNvSpPr txBox="1"/>
          <p:nvPr/>
        </p:nvSpPr>
        <p:spPr>
          <a:xfrm>
            <a:off x="1202732" y="577215"/>
            <a:ext cx="6258405" cy="9056371"/>
          </a:xfrm>
          <a:prstGeom prst="rect">
            <a:avLst/>
          </a:prstGeom>
          <a:noFill/>
          <a:ln>
            <a:noFill/>
          </a:ln>
        </p:spPr>
        <p:txBody>
          <a:bodyPr anchorCtr="0" anchor="t" bIns="0" lIns="0" spcFirstLastPara="1" rIns="0" wrap="square" tIns="0">
            <a:spAutoFit/>
          </a:bodyPr>
          <a:lstStyle/>
          <a:p>
            <a:pPr indent="-291465" lvl="1" marL="582930" marR="0" rtl="0" algn="l">
              <a:lnSpc>
                <a:spcPct val="140000"/>
              </a:lnSpc>
              <a:spcBef>
                <a:spcPts val="0"/>
              </a:spcBef>
              <a:spcAft>
                <a:spcPts val="0"/>
              </a:spcAft>
              <a:buClr>
                <a:srgbClr val="000000"/>
              </a:buClr>
              <a:buSzPts val="2700"/>
              <a:buFont typeface="Arial"/>
              <a:buChar char="•"/>
            </a:pPr>
            <a:r>
              <a:rPr b="0" i="0" lang="en-US" sz="2700" u="none" cap="none" strike="noStrike">
                <a:solidFill>
                  <a:srgbClr val="000000"/>
                </a:solidFill>
                <a:latin typeface="Poppins"/>
                <a:ea typeface="Poppins"/>
                <a:cs typeface="Poppins"/>
                <a:sym typeface="Poppins"/>
              </a:rPr>
              <a:t>First the seller creates the details of the contracts using lotDetails function</a:t>
            </a:r>
            <a:endParaRPr/>
          </a:p>
          <a:p>
            <a:pPr indent="-291465" lvl="1" marL="582930" marR="0" rtl="0" algn="l">
              <a:lnSpc>
                <a:spcPct val="140000"/>
              </a:lnSpc>
              <a:spcBef>
                <a:spcPts val="0"/>
              </a:spcBef>
              <a:spcAft>
                <a:spcPts val="0"/>
              </a:spcAft>
              <a:buClr>
                <a:srgbClr val="000000"/>
              </a:buClr>
              <a:buSzPts val="2700"/>
              <a:buFont typeface="Arial"/>
              <a:buChar char="•"/>
            </a:pPr>
            <a:r>
              <a:rPr b="0" i="0" lang="en-US" sz="2700" u="none" cap="none" strike="noStrike">
                <a:solidFill>
                  <a:srgbClr val="000000"/>
                </a:solidFill>
                <a:latin typeface="Poppins"/>
                <a:ea typeface="Poppins"/>
                <a:cs typeface="Poppins"/>
                <a:sym typeface="Poppins"/>
              </a:rPr>
              <a:t>Then the seller upload the product for selling using the grantSale function after that It's added to the smart contract</a:t>
            </a:r>
            <a:endParaRPr/>
          </a:p>
          <a:p>
            <a:pPr indent="-291465" lvl="1" marL="582930" marR="0" rtl="0" algn="l">
              <a:lnSpc>
                <a:spcPct val="140000"/>
              </a:lnSpc>
              <a:spcBef>
                <a:spcPts val="0"/>
              </a:spcBef>
              <a:spcAft>
                <a:spcPts val="0"/>
              </a:spcAft>
              <a:buClr>
                <a:srgbClr val="000000"/>
              </a:buClr>
              <a:buSzPts val="2700"/>
              <a:buFont typeface="Arial"/>
              <a:buChar char="•"/>
            </a:pPr>
            <a:r>
              <a:rPr b="0" i="0" lang="en-US" sz="2700" u="none" cap="none" strike="noStrike">
                <a:solidFill>
                  <a:srgbClr val="000000"/>
                </a:solidFill>
                <a:latin typeface="Poppins"/>
                <a:ea typeface="Poppins"/>
                <a:cs typeface="Poppins"/>
                <a:sym typeface="Poppins"/>
              </a:rPr>
              <a:t> Buyer buys the product using buyLot function</a:t>
            </a:r>
            <a:endParaRPr/>
          </a:p>
          <a:p>
            <a:pPr indent="-291465" lvl="1" marL="582930" marR="0" rtl="0" algn="l">
              <a:lnSpc>
                <a:spcPct val="140000"/>
              </a:lnSpc>
              <a:spcBef>
                <a:spcPts val="0"/>
              </a:spcBef>
              <a:spcAft>
                <a:spcPts val="0"/>
              </a:spcAft>
              <a:buClr>
                <a:srgbClr val="000000"/>
              </a:buClr>
              <a:buSzPts val="2700"/>
              <a:buFont typeface="Arial"/>
              <a:buChar char="•"/>
            </a:pPr>
            <a:r>
              <a:rPr b="0" i="0" lang="en-US" sz="2700" u="none" cap="none" strike="noStrike">
                <a:solidFill>
                  <a:srgbClr val="000000"/>
                </a:solidFill>
                <a:latin typeface="Poppins"/>
                <a:ea typeface="Poppins"/>
                <a:cs typeface="Poppins"/>
                <a:sym typeface="Poppins"/>
              </a:rPr>
              <a:t>The smart contract will check the buyer's funds from this point on there will be two consequences:</a:t>
            </a:r>
            <a:endParaRPr/>
          </a:p>
          <a:p>
            <a:pPr indent="0" lvl="0" marL="0" marR="0" rtl="0" algn="l">
              <a:lnSpc>
                <a:spcPct val="140000"/>
              </a:lnSpc>
              <a:spcBef>
                <a:spcPts val="0"/>
              </a:spcBef>
              <a:spcAft>
                <a:spcPts val="0"/>
              </a:spcAft>
              <a:buNone/>
            </a:pPr>
            <a:r>
              <a:rPr b="0" i="0" lang="en-US" sz="2700" u="none" cap="none" strike="noStrike">
                <a:solidFill>
                  <a:srgbClr val="000000"/>
                </a:solidFill>
                <a:latin typeface="Poppins"/>
                <a:ea typeface="Poppins"/>
                <a:cs typeface="Poppins"/>
                <a:sym typeface="Poppins"/>
              </a:rPr>
              <a:t>           + If the buyer pays the incorrect funds then the smart contract will deploy a transaction failed error</a:t>
            </a:r>
            <a:endParaRPr/>
          </a:p>
          <a:p>
            <a:pPr indent="0" lvl="0" marL="0" marR="0" rtl="0" algn="l">
              <a:lnSpc>
                <a:spcPct val="140000"/>
              </a:lnSpc>
              <a:spcBef>
                <a:spcPts val="0"/>
              </a:spcBef>
              <a:spcAft>
                <a:spcPts val="0"/>
              </a:spcAft>
              <a:buNone/>
            </a:pPr>
            <a:r>
              <a:rPr b="0" i="0" lang="en-US" sz="2700" u="none" cap="none" strike="noStrike">
                <a:solidFill>
                  <a:srgbClr val="000000"/>
                </a:solidFill>
                <a:latin typeface="Poppins"/>
                <a:ea typeface="Poppins"/>
                <a:cs typeface="Poppins"/>
                <a:sym typeface="Poppins"/>
              </a:rPr>
              <a:t>            + Else the TransferLotPrice function is executed to give the funds to the seller</a:t>
            </a:r>
            <a:endParaRPr/>
          </a:p>
        </p:txBody>
      </p:sp>
    </p:spTree>
  </p:cSld>
  <p:clrMapOvr>
    <a:masterClrMapping/>
  </p:clrMapOvr>
  <p:transition>
    <p:wipe dir="l"/>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19"/>
          <p:cNvPicPr preferRelativeResize="0"/>
          <p:nvPr/>
        </p:nvPicPr>
        <p:blipFill rotWithShape="1">
          <a:blip r:embed="rId3">
            <a:alphaModFix/>
          </a:blip>
          <a:srcRect b="450" l="477" r="2549" t="0"/>
          <a:stretch/>
        </p:blipFill>
        <p:spPr>
          <a:xfrm>
            <a:off x="9057827" y="3157653"/>
            <a:ext cx="8201473" cy="5170474"/>
          </a:xfrm>
          <a:prstGeom prst="rect">
            <a:avLst/>
          </a:prstGeom>
          <a:noFill/>
          <a:ln>
            <a:noFill/>
          </a:ln>
        </p:spPr>
      </p:pic>
      <p:sp>
        <p:nvSpPr>
          <p:cNvPr id="309" name="Google Shape;309;p19"/>
          <p:cNvSpPr txBox="1"/>
          <p:nvPr/>
        </p:nvSpPr>
        <p:spPr>
          <a:xfrm>
            <a:off x="0" y="-142875"/>
            <a:ext cx="17628685" cy="17875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5000" u="none" cap="none" strike="noStrike">
                <a:solidFill>
                  <a:srgbClr val="000000"/>
                </a:solidFill>
                <a:latin typeface="Poppins"/>
                <a:ea typeface="Poppins"/>
                <a:cs typeface="Poppins"/>
                <a:sym typeface="Poppins"/>
              </a:rPr>
              <a:t>The procedure of smart contract optimization loop</a:t>
            </a:r>
            <a:endParaRPr/>
          </a:p>
          <a:p>
            <a:pPr indent="0" lvl="0" marL="0" marR="0" rtl="0" algn="ctr">
              <a:lnSpc>
                <a:spcPct val="140000"/>
              </a:lnSpc>
              <a:spcBef>
                <a:spcPts val="0"/>
              </a:spcBef>
              <a:spcAft>
                <a:spcPts val="0"/>
              </a:spcAft>
              <a:buNone/>
            </a:pPr>
            <a:r>
              <a:t/>
            </a:r>
            <a:endParaRPr b="1" i="0" sz="5000" u="none" cap="none" strike="noStrike">
              <a:solidFill>
                <a:srgbClr val="000000"/>
              </a:solidFill>
              <a:latin typeface="Poppins"/>
              <a:ea typeface="Poppins"/>
              <a:cs typeface="Poppins"/>
              <a:sym typeface="Poppins"/>
            </a:endParaRPr>
          </a:p>
        </p:txBody>
      </p:sp>
      <p:sp>
        <p:nvSpPr>
          <p:cNvPr id="310" name="Google Shape;310;p19"/>
          <p:cNvSpPr txBox="1"/>
          <p:nvPr/>
        </p:nvSpPr>
        <p:spPr>
          <a:xfrm>
            <a:off x="1028700" y="971550"/>
            <a:ext cx="7521269" cy="8816136"/>
          </a:xfrm>
          <a:prstGeom prst="rect">
            <a:avLst/>
          </a:prstGeom>
          <a:noFill/>
          <a:ln>
            <a:noFill/>
          </a:ln>
        </p:spPr>
        <p:txBody>
          <a:bodyPr anchorCtr="0" anchor="t" bIns="0" lIns="0" spcFirstLastPara="1" rIns="0" wrap="square" tIns="0">
            <a:spAutoFit/>
          </a:bodyPr>
          <a:lstStyle/>
          <a:p>
            <a:pPr indent="0" lvl="0" marL="0" marR="0" rtl="0" algn="l">
              <a:lnSpc>
                <a:spcPct val="139803"/>
              </a:lnSpc>
              <a:spcBef>
                <a:spcPts val="0"/>
              </a:spcBef>
              <a:spcAft>
                <a:spcPts val="0"/>
              </a:spcAft>
              <a:buNone/>
            </a:pPr>
            <a:r>
              <a:rPr b="0" i="0" lang="en-US" sz="2035" u="none" cap="none" strike="noStrike">
                <a:solidFill>
                  <a:srgbClr val="000000"/>
                </a:solidFill>
                <a:latin typeface="Poppins"/>
                <a:ea typeface="Poppins"/>
                <a:cs typeface="Poppins"/>
                <a:sym typeface="Poppins"/>
              </a:rPr>
              <a:t>(1) Developer write smart contract using Solidity</a:t>
            </a:r>
            <a:endParaRPr/>
          </a:p>
          <a:p>
            <a:pPr indent="0" lvl="0" marL="0" marR="0" rtl="0" algn="l">
              <a:lnSpc>
                <a:spcPct val="139803"/>
              </a:lnSpc>
              <a:spcBef>
                <a:spcPts val="0"/>
              </a:spcBef>
              <a:spcAft>
                <a:spcPts val="0"/>
              </a:spcAft>
              <a:buNone/>
            </a:pPr>
            <a:r>
              <a:rPr b="0" i="0" lang="en-US" sz="2035" u="none" cap="none" strike="noStrike">
                <a:solidFill>
                  <a:srgbClr val="000000"/>
                </a:solidFill>
                <a:latin typeface="Poppins"/>
                <a:ea typeface="Poppins"/>
                <a:cs typeface="Poppins"/>
                <a:sym typeface="Poppins"/>
              </a:rPr>
              <a:t>(2) Smart contract code is developed on Solidity and instrumented by IntSC script</a:t>
            </a:r>
            <a:endParaRPr/>
          </a:p>
          <a:p>
            <a:pPr indent="0" lvl="0" marL="0" marR="0" rtl="0" algn="l">
              <a:lnSpc>
                <a:spcPct val="139803"/>
              </a:lnSpc>
              <a:spcBef>
                <a:spcPts val="0"/>
              </a:spcBef>
              <a:spcAft>
                <a:spcPts val="0"/>
              </a:spcAft>
              <a:buNone/>
            </a:pPr>
            <a:r>
              <a:rPr b="0" i="0" lang="en-US" sz="2035" u="none" cap="none" strike="noStrike">
                <a:solidFill>
                  <a:srgbClr val="000000"/>
                </a:solidFill>
                <a:latin typeface="Poppins"/>
                <a:ea typeface="Poppins"/>
                <a:cs typeface="Poppins"/>
                <a:sym typeface="Poppins"/>
              </a:rPr>
              <a:t>(3) The instrumented contract code is compiled to bytecode</a:t>
            </a:r>
            <a:endParaRPr/>
          </a:p>
          <a:p>
            <a:pPr indent="0" lvl="0" marL="0" marR="0" rtl="0" algn="l">
              <a:lnSpc>
                <a:spcPct val="139803"/>
              </a:lnSpc>
              <a:spcBef>
                <a:spcPts val="0"/>
              </a:spcBef>
              <a:spcAft>
                <a:spcPts val="0"/>
              </a:spcAft>
              <a:buNone/>
            </a:pPr>
            <a:r>
              <a:rPr b="0" i="0" lang="en-US" sz="2035" u="none" cap="none" strike="noStrike">
                <a:solidFill>
                  <a:srgbClr val="000000"/>
                </a:solidFill>
                <a:latin typeface="Poppins"/>
                <a:ea typeface="Poppins"/>
                <a:cs typeface="Poppins"/>
                <a:sym typeface="Poppins"/>
              </a:rPr>
              <a:t>by SOLC compiler and deployed on blockchain testing environment composed of multiple distributed nodes</a:t>
            </a:r>
            <a:endParaRPr/>
          </a:p>
          <a:p>
            <a:pPr indent="0" lvl="0" marL="0" marR="0" rtl="0" algn="l">
              <a:lnSpc>
                <a:spcPct val="139803"/>
              </a:lnSpc>
              <a:spcBef>
                <a:spcPts val="0"/>
              </a:spcBef>
              <a:spcAft>
                <a:spcPts val="0"/>
              </a:spcAft>
              <a:buNone/>
            </a:pPr>
            <a:r>
              <a:rPr b="0" i="0" lang="en-US" sz="2035" u="none" cap="none" strike="noStrike">
                <a:solidFill>
                  <a:srgbClr val="000000"/>
                </a:solidFill>
                <a:latin typeface="Poppins"/>
                <a:ea typeface="Poppins"/>
                <a:cs typeface="Poppins"/>
                <a:sym typeface="Poppins"/>
              </a:rPr>
              <a:t>(4) The smart contract is executed on the blockchain testing</a:t>
            </a:r>
            <a:endParaRPr/>
          </a:p>
          <a:p>
            <a:pPr indent="0" lvl="0" marL="0" marR="0" rtl="0" algn="l">
              <a:lnSpc>
                <a:spcPct val="139803"/>
              </a:lnSpc>
              <a:spcBef>
                <a:spcPts val="0"/>
              </a:spcBef>
              <a:spcAft>
                <a:spcPts val="0"/>
              </a:spcAft>
              <a:buNone/>
            </a:pPr>
            <a:r>
              <a:rPr b="0" i="0" lang="en-US" sz="2035" u="none" cap="none" strike="noStrike">
                <a:solidFill>
                  <a:srgbClr val="000000"/>
                </a:solidFill>
                <a:latin typeface="Poppins"/>
                <a:ea typeface="Poppins"/>
                <a:cs typeface="Poppins"/>
                <a:sym typeface="Poppins"/>
              </a:rPr>
              <a:t>environment, then the functions’ calling relationships and</a:t>
            </a:r>
            <a:endParaRPr/>
          </a:p>
          <a:p>
            <a:pPr indent="0" lvl="0" marL="0" marR="0" rtl="0" algn="l">
              <a:lnSpc>
                <a:spcPct val="139803"/>
              </a:lnSpc>
              <a:spcBef>
                <a:spcPts val="0"/>
              </a:spcBef>
              <a:spcAft>
                <a:spcPts val="0"/>
              </a:spcAft>
              <a:buNone/>
            </a:pPr>
            <a:r>
              <a:rPr b="0" i="0" lang="en-US" sz="2035" u="none" cap="none" strike="noStrike">
                <a:solidFill>
                  <a:srgbClr val="000000"/>
                </a:solidFill>
                <a:latin typeface="Poppins"/>
                <a:ea typeface="Poppins"/>
                <a:cs typeface="Poppins"/>
                <a:sym typeface="Poppins"/>
              </a:rPr>
              <a:t>relevant metrics such as instruction execution number, time</a:t>
            </a:r>
            <a:endParaRPr/>
          </a:p>
          <a:p>
            <a:pPr indent="0" lvl="0" marL="0" marR="0" rtl="0" algn="l">
              <a:lnSpc>
                <a:spcPct val="139803"/>
              </a:lnSpc>
              <a:spcBef>
                <a:spcPts val="0"/>
              </a:spcBef>
              <a:spcAft>
                <a:spcPts val="0"/>
              </a:spcAft>
              <a:buNone/>
            </a:pPr>
            <a:r>
              <a:rPr b="0" i="0" lang="en-US" sz="2035" u="none" cap="none" strike="noStrike">
                <a:solidFill>
                  <a:srgbClr val="000000"/>
                </a:solidFill>
                <a:latin typeface="Poppins"/>
                <a:ea typeface="Poppins"/>
                <a:cs typeface="Poppins"/>
                <a:sym typeface="Poppins"/>
              </a:rPr>
              <a:t>and gas consumption, are acquired</a:t>
            </a:r>
            <a:endParaRPr/>
          </a:p>
          <a:p>
            <a:pPr indent="0" lvl="0" marL="0" marR="0" rtl="0" algn="l">
              <a:lnSpc>
                <a:spcPct val="139803"/>
              </a:lnSpc>
              <a:spcBef>
                <a:spcPts val="0"/>
              </a:spcBef>
              <a:spcAft>
                <a:spcPts val="0"/>
              </a:spcAft>
              <a:buNone/>
            </a:pPr>
            <a:r>
              <a:rPr b="0" i="0" lang="en-US" sz="2035" u="none" cap="none" strike="noStrike">
                <a:solidFill>
                  <a:srgbClr val="000000"/>
                </a:solidFill>
                <a:latin typeface="Poppins"/>
                <a:ea typeface="Poppins"/>
                <a:cs typeface="Poppins"/>
                <a:sym typeface="Poppins"/>
              </a:rPr>
              <a:t>(5) The monitoring data is transmitted to the analysis server</a:t>
            </a:r>
            <a:endParaRPr/>
          </a:p>
          <a:p>
            <a:pPr indent="0" lvl="0" marL="0" marR="0" rtl="0" algn="l">
              <a:lnSpc>
                <a:spcPct val="139803"/>
              </a:lnSpc>
              <a:spcBef>
                <a:spcPts val="0"/>
              </a:spcBef>
              <a:spcAft>
                <a:spcPts val="0"/>
              </a:spcAft>
              <a:buNone/>
            </a:pPr>
            <a:r>
              <a:rPr b="0" i="0" lang="en-US" sz="2035" u="none" cap="none" strike="noStrike">
                <a:solidFill>
                  <a:srgbClr val="000000"/>
                </a:solidFill>
                <a:latin typeface="Poppins"/>
                <a:ea typeface="Poppins"/>
                <a:cs typeface="Poppins"/>
                <a:sym typeface="Poppins"/>
              </a:rPr>
              <a:t>(6) User can visualize the monitoring data and do intelligent analysis on the contract’s behaviors</a:t>
            </a:r>
            <a:endParaRPr/>
          </a:p>
          <a:p>
            <a:pPr indent="0" lvl="0" marL="0" marR="0" rtl="0" algn="l">
              <a:lnSpc>
                <a:spcPct val="139803"/>
              </a:lnSpc>
              <a:spcBef>
                <a:spcPts val="0"/>
              </a:spcBef>
              <a:spcAft>
                <a:spcPts val="0"/>
              </a:spcAft>
              <a:buNone/>
            </a:pPr>
            <a:r>
              <a:rPr b="0" i="0" lang="en-US" sz="2035" u="none" cap="none" strike="noStrike">
                <a:solidFill>
                  <a:srgbClr val="000000"/>
                </a:solidFill>
                <a:latin typeface="Poppins"/>
                <a:ea typeface="Poppins"/>
                <a:cs typeface="Poppins"/>
                <a:sym typeface="Poppins"/>
              </a:rPr>
              <a:t>(7) The smart contract developer optimizes and revises the</a:t>
            </a:r>
            <a:endParaRPr/>
          </a:p>
          <a:p>
            <a:pPr indent="0" lvl="0" marL="0" marR="0" rtl="0" algn="l">
              <a:lnSpc>
                <a:spcPct val="139803"/>
              </a:lnSpc>
              <a:spcBef>
                <a:spcPts val="0"/>
              </a:spcBef>
              <a:spcAft>
                <a:spcPts val="0"/>
              </a:spcAft>
              <a:buNone/>
            </a:pPr>
            <a:r>
              <a:rPr b="0" i="0" lang="en-US" sz="2035" u="none" cap="none" strike="noStrike">
                <a:solidFill>
                  <a:srgbClr val="000000"/>
                </a:solidFill>
                <a:latin typeface="Poppins"/>
                <a:ea typeface="Poppins"/>
                <a:cs typeface="Poppins"/>
                <a:sym typeface="Poppins"/>
              </a:rPr>
              <a:t>contract according to the feedback</a:t>
            </a:r>
            <a:endParaRPr/>
          </a:p>
          <a:p>
            <a:pPr indent="0" lvl="0" marL="0" marR="0" rtl="0" algn="l">
              <a:lnSpc>
                <a:spcPct val="139803"/>
              </a:lnSpc>
              <a:spcBef>
                <a:spcPts val="0"/>
              </a:spcBef>
              <a:spcAft>
                <a:spcPts val="0"/>
              </a:spcAft>
              <a:buNone/>
            </a:pPr>
            <a:r>
              <a:rPr b="0" i="0" lang="en-US" sz="2035" u="none" cap="none" strike="noStrike">
                <a:solidFill>
                  <a:srgbClr val="000000"/>
                </a:solidFill>
                <a:latin typeface="Poppins"/>
                <a:ea typeface="Poppins"/>
                <a:cs typeface="Poppins"/>
                <a:sym typeface="Poppins"/>
              </a:rPr>
              <a:t>(8) The operations above are repeated iteratively until the</a:t>
            </a:r>
            <a:endParaRPr/>
          </a:p>
          <a:p>
            <a:pPr indent="0" lvl="0" marL="0" marR="0" rtl="0" algn="l">
              <a:lnSpc>
                <a:spcPct val="139803"/>
              </a:lnSpc>
              <a:spcBef>
                <a:spcPts val="0"/>
              </a:spcBef>
              <a:spcAft>
                <a:spcPts val="0"/>
              </a:spcAft>
              <a:buNone/>
            </a:pPr>
            <a:r>
              <a:rPr b="0" i="0" lang="en-US" sz="2035" u="none" cap="none" strike="noStrike">
                <a:solidFill>
                  <a:srgbClr val="000000"/>
                </a:solidFill>
                <a:latin typeface="Poppins"/>
                <a:ea typeface="Poppins"/>
                <a:cs typeface="Poppins"/>
                <a:sym typeface="Poppins"/>
              </a:rPr>
              <a:t>quality of smart contract satisfies the execution requirements</a:t>
            </a:r>
            <a:endParaRPr/>
          </a:p>
          <a:p>
            <a:pPr indent="0" lvl="0" marL="0" marR="0" rtl="0" algn="l">
              <a:lnSpc>
                <a:spcPct val="139803"/>
              </a:lnSpc>
              <a:spcBef>
                <a:spcPts val="0"/>
              </a:spcBef>
              <a:spcAft>
                <a:spcPts val="0"/>
              </a:spcAft>
              <a:buNone/>
            </a:pPr>
            <a:r>
              <a:rPr b="0" i="0" lang="en-US" sz="2035" u="none" cap="none" strike="noStrike">
                <a:solidFill>
                  <a:srgbClr val="000000"/>
                </a:solidFill>
                <a:latin typeface="Poppins"/>
                <a:ea typeface="Poppins"/>
                <a:cs typeface="Poppins"/>
                <a:sym typeface="Poppins"/>
              </a:rPr>
              <a:t>(9) The optimized smart contract is deployed on real productive blockchain runtime environment for execution</a:t>
            </a:r>
            <a:endParaRPr/>
          </a:p>
        </p:txBody>
      </p:sp>
    </p:spTree>
  </p:cSld>
  <p:clrMapOvr>
    <a:masterClrMapping/>
  </p:clrMapOvr>
  <p:transition>
    <p:wipe dir="l"/>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grpSp>
        <p:nvGrpSpPr>
          <p:cNvPr id="117" name="Google Shape;117;p2"/>
          <p:cNvGrpSpPr/>
          <p:nvPr/>
        </p:nvGrpSpPr>
        <p:grpSpPr>
          <a:xfrm>
            <a:off x="-1382286" y="6091709"/>
            <a:ext cx="21053797" cy="3230760"/>
            <a:chOff x="0" y="-38100"/>
            <a:chExt cx="5545033" cy="850900"/>
          </a:xfrm>
        </p:grpSpPr>
        <p:sp>
          <p:nvSpPr>
            <p:cNvPr id="118" name="Google Shape;118;p2"/>
            <p:cNvSpPr/>
            <p:nvPr/>
          </p:nvSpPr>
          <p:spPr>
            <a:xfrm>
              <a:off x="0" y="0"/>
              <a:ext cx="5545033" cy="240772"/>
            </a:xfrm>
            <a:custGeom>
              <a:rect b="b" l="l" r="r" t="t"/>
              <a:pathLst>
                <a:path extrusionOk="0" h="240772" w="5545033">
                  <a:moveTo>
                    <a:pt x="0" y="0"/>
                  </a:moveTo>
                  <a:lnTo>
                    <a:pt x="5545033" y="0"/>
                  </a:lnTo>
                  <a:lnTo>
                    <a:pt x="5545033" y="240772"/>
                  </a:lnTo>
                  <a:lnTo>
                    <a:pt x="0" y="240772"/>
                  </a:lnTo>
                  <a:close/>
                </a:path>
              </a:pathLst>
            </a:custGeom>
            <a:solidFill>
              <a:srgbClr val="052640"/>
            </a:solidFill>
            <a:ln>
              <a:noFill/>
            </a:ln>
          </p:spPr>
        </p:sp>
        <p:sp>
          <p:nvSpPr>
            <p:cNvPr id="119" name="Google Shape;119;p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0" name="Google Shape;120;p2"/>
          <p:cNvGrpSpPr/>
          <p:nvPr/>
        </p:nvGrpSpPr>
        <p:grpSpPr>
          <a:xfrm>
            <a:off x="-1382898" y="2675872"/>
            <a:ext cx="21053797" cy="3230760"/>
            <a:chOff x="0" y="-38100"/>
            <a:chExt cx="5545033" cy="850900"/>
          </a:xfrm>
        </p:grpSpPr>
        <p:sp>
          <p:nvSpPr>
            <p:cNvPr id="121" name="Google Shape;121;p2"/>
            <p:cNvSpPr/>
            <p:nvPr/>
          </p:nvSpPr>
          <p:spPr>
            <a:xfrm>
              <a:off x="0" y="0"/>
              <a:ext cx="5545033" cy="240772"/>
            </a:xfrm>
            <a:custGeom>
              <a:rect b="b" l="l" r="r" t="t"/>
              <a:pathLst>
                <a:path extrusionOk="0" h="240772" w="5545033">
                  <a:moveTo>
                    <a:pt x="0" y="0"/>
                  </a:moveTo>
                  <a:lnTo>
                    <a:pt x="5545033" y="0"/>
                  </a:lnTo>
                  <a:lnTo>
                    <a:pt x="5545033" y="240772"/>
                  </a:lnTo>
                  <a:lnTo>
                    <a:pt x="0" y="240772"/>
                  </a:lnTo>
                  <a:close/>
                </a:path>
              </a:pathLst>
            </a:custGeom>
            <a:solidFill>
              <a:srgbClr val="052640"/>
            </a:solidFill>
            <a:ln>
              <a:noFill/>
            </a:ln>
          </p:spPr>
        </p:sp>
        <p:sp>
          <p:nvSpPr>
            <p:cNvPr id="122" name="Google Shape;122;p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3" name="Google Shape;123;p2"/>
          <p:cNvGrpSpPr/>
          <p:nvPr/>
        </p:nvGrpSpPr>
        <p:grpSpPr>
          <a:xfrm>
            <a:off x="2191294" y="2820533"/>
            <a:ext cx="4310695" cy="4330017"/>
            <a:chOff x="1813" y="0"/>
            <a:chExt cx="809173" cy="812800"/>
          </a:xfrm>
        </p:grpSpPr>
        <p:sp>
          <p:nvSpPr>
            <p:cNvPr id="124" name="Google Shape;124;p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52640"/>
            </a:solidFill>
            <a:ln cap="flat" cmpd="sng" w="142875">
              <a:solidFill>
                <a:srgbClr val="14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6" name="Google Shape;126;p2"/>
          <p:cNvGrpSpPr/>
          <p:nvPr/>
        </p:nvGrpSpPr>
        <p:grpSpPr>
          <a:xfrm>
            <a:off x="6989262" y="2820533"/>
            <a:ext cx="4310695" cy="4330017"/>
            <a:chOff x="1813" y="0"/>
            <a:chExt cx="809173" cy="812800"/>
          </a:xfrm>
        </p:grpSpPr>
        <p:sp>
          <p:nvSpPr>
            <p:cNvPr id="127" name="Google Shape;127;p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52640"/>
            </a:solidFill>
            <a:ln cap="flat" cmpd="sng" w="142875">
              <a:solidFill>
                <a:srgbClr val="14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9" name="Google Shape;129;p2"/>
          <p:cNvGrpSpPr/>
          <p:nvPr/>
        </p:nvGrpSpPr>
        <p:grpSpPr>
          <a:xfrm>
            <a:off x="11786004" y="2820533"/>
            <a:ext cx="4310695" cy="4330017"/>
            <a:chOff x="1813" y="0"/>
            <a:chExt cx="809173" cy="812800"/>
          </a:xfrm>
        </p:grpSpPr>
        <p:sp>
          <p:nvSpPr>
            <p:cNvPr id="130" name="Google Shape;130;p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52640"/>
            </a:solidFill>
            <a:ln cap="flat" cmpd="sng" w="142875">
              <a:solidFill>
                <a:srgbClr val="14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2" name="Google Shape;132;p2"/>
          <p:cNvSpPr/>
          <p:nvPr/>
        </p:nvSpPr>
        <p:spPr>
          <a:xfrm>
            <a:off x="2493494" y="3132399"/>
            <a:ext cx="3706302" cy="3706286"/>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7291461" y="3132399"/>
            <a:ext cx="3706302" cy="3706286"/>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12088204" y="3132399"/>
            <a:ext cx="3706302" cy="3706286"/>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txBox="1"/>
          <p:nvPr/>
        </p:nvSpPr>
        <p:spPr>
          <a:xfrm>
            <a:off x="4823607" y="904875"/>
            <a:ext cx="8640785" cy="7270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4000" u="none" cap="none" strike="noStrike">
                <a:solidFill>
                  <a:srgbClr val="000000"/>
                </a:solidFill>
                <a:latin typeface="Poppins"/>
                <a:ea typeface="Poppins"/>
                <a:cs typeface="Poppins"/>
                <a:sym typeface="Poppins"/>
              </a:rPr>
              <a:t>Group 9 members</a:t>
            </a:r>
            <a:endParaRPr/>
          </a:p>
        </p:txBody>
      </p:sp>
      <p:sp>
        <p:nvSpPr>
          <p:cNvPr id="136" name="Google Shape;136;p2"/>
          <p:cNvSpPr txBox="1"/>
          <p:nvPr/>
        </p:nvSpPr>
        <p:spPr>
          <a:xfrm>
            <a:off x="2375668" y="7414219"/>
            <a:ext cx="3941954" cy="439287"/>
          </a:xfrm>
          <a:prstGeom prst="rect">
            <a:avLst/>
          </a:prstGeom>
          <a:noFill/>
          <a:ln>
            <a:noFill/>
          </a:ln>
        </p:spPr>
        <p:txBody>
          <a:bodyPr anchorCtr="0" anchor="t" bIns="0" lIns="0" spcFirstLastPara="1" rIns="0" wrap="square" tIns="0">
            <a:spAutoFit/>
          </a:bodyPr>
          <a:lstStyle/>
          <a:p>
            <a:pPr indent="0" lvl="0" marL="0" marR="0" rtl="0" algn="ctr">
              <a:lnSpc>
                <a:spcPct val="139919"/>
              </a:lnSpc>
              <a:spcBef>
                <a:spcPts val="0"/>
              </a:spcBef>
              <a:spcAft>
                <a:spcPts val="0"/>
              </a:spcAft>
              <a:buNone/>
            </a:pPr>
            <a:r>
              <a:rPr b="1" i="0" lang="en-US" sz="2480" u="none" cap="none" strike="noStrike">
                <a:solidFill>
                  <a:srgbClr val="000000"/>
                </a:solidFill>
                <a:latin typeface="Poppins"/>
                <a:ea typeface="Poppins"/>
                <a:cs typeface="Poppins"/>
                <a:sym typeface="Poppins"/>
              </a:rPr>
              <a:t>Bùi Sĩ Khoa</a:t>
            </a:r>
            <a:endParaRPr/>
          </a:p>
        </p:txBody>
      </p:sp>
      <p:sp>
        <p:nvSpPr>
          <p:cNvPr id="137" name="Google Shape;137;p2"/>
          <p:cNvSpPr txBox="1"/>
          <p:nvPr/>
        </p:nvSpPr>
        <p:spPr>
          <a:xfrm>
            <a:off x="7173023" y="7414219"/>
            <a:ext cx="3941954" cy="439287"/>
          </a:xfrm>
          <a:prstGeom prst="rect">
            <a:avLst/>
          </a:prstGeom>
          <a:noFill/>
          <a:ln>
            <a:noFill/>
          </a:ln>
        </p:spPr>
        <p:txBody>
          <a:bodyPr anchorCtr="0" anchor="t" bIns="0" lIns="0" spcFirstLastPara="1" rIns="0" wrap="square" tIns="0">
            <a:spAutoFit/>
          </a:bodyPr>
          <a:lstStyle/>
          <a:p>
            <a:pPr indent="0" lvl="0" marL="0" marR="0" rtl="0" algn="ctr">
              <a:lnSpc>
                <a:spcPct val="139919"/>
              </a:lnSpc>
              <a:spcBef>
                <a:spcPts val="0"/>
              </a:spcBef>
              <a:spcAft>
                <a:spcPts val="0"/>
              </a:spcAft>
              <a:buNone/>
            </a:pPr>
            <a:r>
              <a:rPr b="1" i="0" lang="en-US" sz="2480" u="none" cap="none" strike="noStrike">
                <a:solidFill>
                  <a:srgbClr val="000000"/>
                </a:solidFill>
                <a:latin typeface="Poppins"/>
                <a:ea typeface="Poppins"/>
                <a:cs typeface="Poppins"/>
                <a:sym typeface="Poppins"/>
              </a:rPr>
              <a:t>Huỳnh Minh Quân</a:t>
            </a:r>
            <a:endParaRPr/>
          </a:p>
        </p:txBody>
      </p:sp>
      <p:sp>
        <p:nvSpPr>
          <p:cNvPr id="138" name="Google Shape;138;p2"/>
          <p:cNvSpPr txBox="1"/>
          <p:nvPr/>
        </p:nvSpPr>
        <p:spPr>
          <a:xfrm>
            <a:off x="11970378" y="7414219"/>
            <a:ext cx="3941954" cy="439287"/>
          </a:xfrm>
          <a:prstGeom prst="rect">
            <a:avLst/>
          </a:prstGeom>
          <a:noFill/>
          <a:ln>
            <a:noFill/>
          </a:ln>
        </p:spPr>
        <p:txBody>
          <a:bodyPr anchorCtr="0" anchor="t" bIns="0" lIns="0" spcFirstLastPara="1" rIns="0" wrap="square" tIns="0">
            <a:spAutoFit/>
          </a:bodyPr>
          <a:lstStyle/>
          <a:p>
            <a:pPr indent="0" lvl="0" marL="0" marR="0" rtl="0" algn="ctr">
              <a:lnSpc>
                <a:spcPct val="139919"/>
              </a:lnSpc>
              <a:spcBef>
                <a:spcPts val="0"/>
              </a:spcBef>
              <a:spcAft>
                <a:spcPts val="0"/>
              </a:spcAft>
              <a:buNone/>
            </a:pPr>
            <a:r>
              <a:rPr b="1" i="0" lang="en-US" sz="2480" u="none" cap="none" strike="noStrike">
                <a:solidFill>
                  <a:srgbClr val="000000"/>
                </a:solidFill>
                <a:latin typeface="Poppins"/>
                <a:ea typeface="Poppins"/>
                <a:cs typeface="Poppins"/>
                <a:sym typeface="Poppins"/>
              </a:rPr>
              <a:t>Nguyễn Hoàng Thắng</a:t>
            </a:r>
            <a:endParaRPr/>
          </a:p>
        </p:txBody>
      </p:sp>
    </p:spTree>
  </p:cSld>
  <p:clrMapOvr>
    <a:masterClrMapping/>
  </p:clrMapOvr>
  <p:transition>
    <p:wipe dir="l"/>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20"/>
          <p:cNvPicPr preferRelativeResize="0"/>
          <p:nvPr/>
        </p:nvPicPr>
        <p:blipFill rotWithShape="1">
          <a:blip r:embed="rId3">
            <a:alphaModFix/>
          </a:blip>
          <a:srcRect b="0" l="0" r="0" t="0"/>
          <a:stretch/>
        </p:blipFill>
        <p:spPr>
          <a:xfrm>
            <a:off x="1284353" y="4187781"/>
            <a:ext cx="2232816" cy="3355324"/>
          </a:xfrm>
          <a:prstGeom prst="rect">
            <a:avLst/>
          </a:prstGeom>
          <a:noFill/>
          <a:ln>
            <a:noFill/>
          </a:ln>
        </p:spPr>
      </p:pic>
      <p:pic>
        <p:nvPicPr>
          <p:cNvPr id="316" name="Google Shape;316;p20"/>
          <p:cNvPicPr preferRelativeResize="0"/>
          <p:nvPr/>
        </p:nvPicPr>
        <p:blipFill rotWithShape="1">
          <a:blip r:embed="rId4">
            <a:alphaModFix/>
          </a:blip>
          <a:srcRect b="0" l="0" r="0" t="0"/>
          <a:stretch/>
        </p:blipFill>
        <p:spPr>
          <a:xfrm>
            <a:off x="9867941" y="4305300"/>
            <a:ext cx="2076408" cy="3120286"/>
          </a:xfrm>
          <a:prstGeom prst="rect">
            <a:avLst/>
          </a:prstGeom>
          <a:noFill/>
          <a:ln>
            <a:noFill/>
          </a:ln>
        </p:spPr>
      </p:pic>
      <p:sp>
        <p:nvSpPr>
          <p:cNvPr id="317" name="Google Shape;317;p20"/>
          <p:cNvSpPr txBox="1"/>
          <p:nvPr/>
        </p:nvSpPr>
        <p:spPr>
          <a:xfrm>
            <a:off x="5158799" y="633912"/>
            <a:ext cx="7970401" cy="156654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9200" u="none" cap="none" strike="noStrike">
                <a:solidFill>
                  <a:srgbClr val="000000"/>
                </a:solidFill>
                <a:latin typeface="Arial"/>
                <a:ea typeface="Arial"/>
                <a:cs typeface="Arial"/>
                <a:sym typeface="Arial"/>
              </a:rPr>
              <a:t>Pros and cons</a:t>
            </a:r>
            <a:endParaRPr/>
          </a:p>
        </p:txBody>
      </p:sp>
      <p:sp>
        <p:nvSpPr>
          <p:cNvPr id="318" name="Google Shape;318;p20"/>
          <p:cNvSpPr txBox="1"/>
          <p:nvPr/>
        </p:nvSpPr>
        <p:spPr>
          <a:xfrm>
            <a:off x="3815466" y="4219575"/>
            <a:ext cx="5603446" cy="455739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000000"/>
                </a:solidFill>
                <a:latin typeface="Poppins"/>
                <a:ea typeface="Poppins"/>
                <a:cs typeface="Poppins"/>
                <a:sym typeface="Poppins"/>
              </a:rPr>
              <a:t>High speed, efficiency and accuracy</a:t>
            </a:r>
            <a:endParaRPr/>
          </a:p>
          <a:p>
            <a:pPr indent="0" lvl="0" marL="0" marR="0" rtl="0" algn="l">
              <a:lnSpc>
                <a:spcPct val="140000"/>
              </a:lnSpc>
              <a:spcBef>
                <a:spcPts val="0"/>
              </a:spcBef>
              <a:spcAft>
                <a:spcPts val="0"/>
              </a:spcAft>
              <a:buNone/>
            </a:pPr>
            <a:r>
              <a:rPr b="0" i="0" lang="en-US" sz="3000" u="none" cap="none" strike="noStrike">
                <a:solidFill>
                  <a:srgbClr val="000000"/>
                </a:solidFill>
                <a:latin typeface="Poppins"/>
                <a:ea typeface="Poppins"/>
                <a:cs typeface="Poppins"/>
                <a:sym typeface="Poppins"/>
              </a:rPr>
              <a:t>Trust and transparency</a:t>
            </a:r>
            <a:endParaRPr/>
          </a:p>
          <a:p>
            <a:pPr indent="0" lvl="0" marL="0" marR="0" rtl="0" algn="l">
              <a:lnSpc>
                <a:spcPct val="140000"/>
              </a:lnSpc>
              <a:spcBef>
                <a:spcPts val="0"/>
              </a:spcBef>
              <a:spcAft>
                <a:spcPts val="0"/>
              </a:spcAft>
              <a:buNone/>
            </a:pPr>
            <a:r>
              <a:rPr b="0" i="0" lang="en-US" sz="3000" u="none" cap="none" strike="noStrike">
                <a:solidFill>
                  <a:srgbClr val="000000"/>
                </a:solidFill>
                <a:latin typeface="Poppins"/>
                <a:ea typeface="Poppins"/>
                <a:cs typeface="Poppins"/>
                <a:sym typeface="Poppins"/>
              </a:rPr>
              <a:t>Security</a:t>
            </a:r>
            <a:endParaRPr/>
          </a:p>
          <a:p>
            <a:pPr indent="0" lvl="0" marL="0" marR="0" rtl="0" algn="l">
              <a:lnSpc>
                <a:spcPct val="140000"/>
              </a:lnSpc>
              <a:spcBef>
                <a:spcPts val="0"/>
              </a:spcBef>
              <a:spcAft>
                <a:spcPts val="0"/>
              </a:spcAft>
              <a:buNone/>
            </a:pPr>
            <a:r>
              <a:rPr b="0" i="0" lang="en-US" sz="3000" u="none" cap="none" strike="noStrike">
                <a:solidFill>
                  <a:srgbClr val="000000"/>
                </a:solidFill>
                <a:latin typeface="Poppins"/>
                <a:ea typeface="Poppins"/>
                <a:cs typeface="Poppins"/>
                <a:sym typeface="Poppins"/>
              </a:rPr>
              <a:t>Negates unwanted fees which creates more saving</a:t>
            </a:r>
            <a:endParaRPr/>
          </a:p>
          <a:p>
            <a:pPr indent="0" lvl="0" marL="0" marR="0" rtl="0" algn="just">
              <a:lnSpc>
                <a:spcPct val="88666"/>
              </a:lnSpc>
              <a:spcBef>
                <a:spcPts val="0"/>
              </a:spcBef>
              <a:spcAft>
                <a:spcPts val="0"/>
              </a:spcAft>
              <a:buNone/>
            </a:pPr>
            <a:r>
              <a:t/>
            </a:r>
            <a:endParaRPr b="0" i="0" sz="3000" u="none" cap="none" strike="noStrike">
              <a:solidFill>
                <a:srgbClr val="000000"/>
              </a:solidFill>
              <a:latin typeface="Poppins"/>
              <a:ea typeface="Poppins"/>
              <a:cs typeface="Poppins"/>
              <a:sym typeface="Poppins"/>
            </a:endParaRPr>
          </a:p>
          <a:p>
            <a:pPr indent="0" lvl="0" marL="0" marR="0" rtl="0" algn="l">
              <a:lnSpc>
                <a:spcPct val="88666"/>
              </a:lnSpc>
              <a:spcBef>
                <a:spcPts val="0"/>
              </a:spcBef>
              <a:spcAft>
                <a:spcPts val="0"/>
              </a:spcAft>
              <a:buNone/>
            </a:pPr>
            <a:r>
              <a:t/>
            </a:r>
            <a:endParaRPr b="0" i="0" sz="3000" u="none" cap="none" strike="noStrike">
              <a:solidFill>
                <a:srgbClr val="000000"/>
              </a:solidFill>
              <a:latin typeface="Poppins"/>
              <a:ea typeface="Poppins"/>
              <a:cs typeface="Poppins"/>
              <a:sym typeface="Poppins"/>
            </a:endParaRPr>
          </a:p>
          <a:p>
            <a:pPr indent="0" lvl="0" marL="0" marR="0" rtl="0" algn="l">
              <a:lnSpc>
                <a:spcPct val="88666"/>
              </a:lnSpc>
              <a:spcBef>
                <a:spcPts val="0"/>
              </a:spcBef>
              <a:spcAft>
                <a:spcPts val="0"/>
              </a:spcAft>
              <a:buNone/>
            </a:pPr>
            <a:r>
              <a:t/>
            </a:r>
            <a:endParaRPr b="0" i="0" sz="3000" u="none" cap="none" strike="noStrike">
              <a:solidFill>
                <a:srgbClr val="000000"/>
              </a:solidFill>
              <a:latin typeface="Poppins"/>
              <a:ea typeface="Poppins"/>
              <a:cs typeface="Poppins"/>
              <a:sym typeface="Poppins"/>
            </a:endParaRPr>
          </a:p>
          <a:p>
            <a:pPr indent="0" lvl="0" marL="0" marR="0" rtl="0" algn="ctr">
              <a:lnSpc>
                <a:spcPct val="88666"/>
              </a:lnSpc>
              <a:spcBef>
                <a:spcPts val="0"/>
              </a:spcBef>
              <a:spcAft>
                <a:spcPts val="0"/>
              </a:spcAft>
              <a:buNone/>
            </a:pPr>
            <a:r>
              <a:t/>
            </a:r>
            <a:endParaRPr b="0" i="0" sz="3000" u="none" cap="none" strike="noStrike">
              <a:solidFill>
                <a:srgbClr val="000000"/>
              </a:solidFill>
              <a:latin typeface="Poppins"/>
              <a:ea typeface="Poppins"/>
              <a:cs typeface="Poppins"/>
              <a:sym typeface="Poppins"/>
            </a:endParaRPr>
          </a:p>
        </p:txBody>
      </p:sp>
      <p:sp>
        <p:nvSpPr>
          <p:cNvPr id="319" name="Google Shape;319;p20"/>
          <p:cNvSpPr txBox="1"/>
          <p:nvPr/>
        </p:nvSpPr>
        <p:spPr>
          <a:xfrm>
            <a:off x="12268200" y="4229100"/>
            <a:ext cx="4522708" cy="209550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000000"/>
                </a:solidFill>
                <a:latin typeface="Poppins"/>
                <a:ea typeface="Poppins"/>
                <a:cs typeface="Poppins"/>
                <a:sym typeface="Poppins"/>
              </a:rPr>
              <a:t>Weak enforcement</a:t>
            </a:r>
            <a:endParaRPr/>
          </a:p>
          <a:p>
            <a:pPr indent="0" lvl="0" marL="0" marR="0" rtl="0" algn="l">
              <a:lnSpc>
                <a:spcPct val="140000"/>
              </a:lnSpc>
              <a:spcBef>
                <a:spcPts val="0"/>
              </a:spcBef>
              <a:spcAft>
                <a:spcPts val="0"/>
              </a:spcAft>
              <a:buNone/>
            </a:pPr>
            <a:r>
              <a:rPr b="0" i="0" lang="en-US" sz="3000" u="none" cap="none" strike="noStrike">
                <a:solidFill>
                  <a:srgbClr val="000000"/>
                </a:solidFill>
                <a:latin typeface="Poppins"/>
                <a:ea typeface="Poppins"/>
                <a:cs typeface="Poppins"/>
                <a:sym typeface="Poppins"/>
              </a:rPr>
              <a:t>Hard coded</a:t>
            </a:r>
            <a:endParaRPr/>
          </a:p>
          <a:p>
            <a:pPr indent="0" lvl="0" marL="0" marR="0" rtl="0" algn="l">
              <a:lnSpc>
                <a:spcPct val="140000"/>
              </a:lnSpc>
              <a:spcBef>
                <a:spcPts val="0"/>
              </a:spcBef>
              <a:spcAft>
                <a:spcPts val="0"/>
              </a:spcAft>
              <a:buNone/>
            </a:pPr>
            <a:r>
              <a:rPr b="0" i="0" lang="en-US" sz="3000" u="none" cap="none" strike="noStrike">
                <a:solidFill>
                  <a:srgbClr val="000000"/>
                </a:solidFill>
                <a:latin typeface="Poppins"/>
                <a:ea typeface="Poppins"/>
                <a:cs typeface="Poppins"/>
                <a:sym typeface="Poppins"/>
              </a:rPr>
              <a:t>Bugs vulnerability</a:t>
            </a:r>
            <a:endParaRPr/>
          </a:p>
          <a:p>
            <a:pPr indent="0" lvl="0" marL="0" marR="0" rtl="0" algn="l">
              <a:lnSpc>
                <a:spcPct val="140000"/>
              </a:lnSpc>
              <a:spcBef>
                <a:spcPts val="0"/>
              </a:spcBef>
              <a:spcAft>
                <a:spcPts val="0"/>
              </a:spcAft>
              <a:buNone/>
            </a:pPr>
            <a:r>
              <a:rPr b="0" i="0" lang="en-US" sz="3000" u="none" cap="none" strike="noStrike">
                <a:solidFill>
                  <a:srgbClr val="000000"/>
                </a:solidFill>
                <a:latin typeface="Poppins"/>
                <a:ea typeface="Poppins"/>
                <a:cs typeface="Poppins"/>
                <a:sym typeface="Poppins"/>
              </a:rPr>
              <a:t>Gas prices can get high</a:t>
            </a:r>
            <a:endParaRPr/>
          </a:p>
        </p:txBody>
      </p:sp>
    </p:spTree>
  </p:cSld>
  <p:clrMapOvr>
    <a:masterClrMapping/>
  </p:clrMapOvr>
  <p:transition>
    <p:wipe dir="l"/>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1"/>
          <p:cNvSpPr txBox="1"/>
          <p:nvPr/>
        </p:nvSpPr>
        <p:spPr>
          <a:xfrm>
            <a:off x="7493142" y="4083582"/>
            <a:ext cx="3550801" cy="165226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9200" u="none" cap="none" strike="noStrike">
                <a:solidFill>
                  <a:srgbClr val="000000"/>
                </a:solidFill>
                <a:latin typeface="Poppins"/>
                <a:ea typeface="Poppins"/>
                <a:cs typeface="Poppins"/>
                <a:sym typeface="Poppins"/>
              </a:rPr>
              <a:t>Demo</a:t>
            </a:r>
            <a:endParaRPr/>
          </a:p>
        </p:txBody>
      </p:sp>
    </p:spTree>
  </p:cSld>
  <p:clrMapOvr>
    <a:masterClrMapping/>
  </p:clrMapOvr>
  <p:transition>
    <p:wipe dir="l"/>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E8F3"/>
        </a:solidFill>
      </p:bgPr>
    </p:bg>
    <p:spTree>
      <p:nvGrpSpPr>
        <p:cNvPr id="328" name="Shape 328"/>
        <p:cNvGrpSpPr/>
        <p:nvPr/>
      </p:nvGrpSpPr>
      <p:grpSpPr>
        <a:xfrm>
          <a:off x="0" y="0"/>
          <a:ext cx="0" cy="0"/>
          <a:chOff x="0" y="0"/>
          <a:chExt cx="0" cy="0"/>
        </a:xfrm>
      </p:grpSpPr>
      <p:pic>
        <p:nvPicPr>
          <p:cNvPr id="329" name="Google Shape;329;p22"/>
          <p:cNvPicPr preferRelativeResize="0"/>
          <p:nvPr/>
        </p:nvPicPr>
        <p:blipFill rotWithShape="1">
          <a:blip r:embed="rId3">
            <a:alphaModFix/>
          </a:blip>
          <a:srcRect b="0" l="46501" r="22281" t="0"/>
          <a:stretch/>
        </p:blipFill>
        <p:spPr>
          <a:xfrm>
            <a:off x="13625542" y="0"/>
            <a:ext cx="4662458" cy="10287000"/>
          </a:xfrm>
          <a:prstGeom prst="rect">
            <a:avLst/>
          </a:prstGeom>
          <a:noFill/>
          <a:ln>
            <a:noFill/>
          </a:ln>
        </p:spPr>
      </p:pic>
      <p:grpSp>
        <p:nvGrpSpPr>
          <p:cNvPr id="330" name="Google Shape;330;p22"/>
          <p:cNvGrpSpPr/>
          <p:nvPr/>
        </p:nvGrpSpPr>
        <p:grpSpPr>
          <a:xfrm>
            <a:off x="13055826" y="-293778"/>
            <a:ext cx="3510630" cy="587554"/>
            <a:chOff x="0" y="-326"/>
            <a:chExt cx="2432130" cy="407051"/>
          </a:xfrm>
        </p:grpSpPr>
        <p:sp>
          <p:nvSpPr>
            <p:cNvPr id="331" name="Google Shape;331;p22"/>
            <p:cNvSpPr/>
            <p:nvPr/>
          </p:nvSpPr>
          <p:spPr>
            <a:xfrm>
              <a:off x="203200" y="-326"/>
              <a:ext cx="2228930" cy="407051"/>
            </a:xfrm>
            <a:custGeom>
              <a:rect b="b" l="l" r="r" t="t"/>
              <a:pathLst>
                <a:path extrusionOk="0" h="407051" w="2228930">
                  <a:moveTo>
                    <a:pt x="2228930" y="326"/>
                  </a:moveTo>
                  <a:cubicBezTo>
                    <a:pt x="2156117" y="0"/>
                    <a:pt x="2088695" y="38659"/>
                    <a:pt x="2052195" y="101663"/>
                  </a:cubicBezTo>
                  <a:cubicBezTo>
                    <a:pt x="2015694" y="164667"/>
                    <a:pt x="2015694" y="242385"/>
                    <a:pt x="2052195" y="305389"/>
                  </a:cubicBezTo>
                  <a:cubicBezTo>
                    <a:pt x="2088695" y="368393"/>
                    <a:pt x="2156117" y="407052"/>
                    <a:pt x="222893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526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2"/>
            <p:cNvSpPr txBox="1"/>
            <p:nvPr/>
          </p:nvSpPr>
          <p:spPr>
            <a:xfrm>
              <a:off x="0" y="0"/>
              <a:ext cx="812800" cy="406400"/>
            </a:xfrm>
            <a:prstGeom prst="rect">
              <a:avLst/>
            </a:prstGeom>
            <a:noFill/>
            <a:ln>
              <a:noFill/>
            </a:ln>
          </p:spPr>
          <p:txBody>
            <a:bodyPr anchorCtr="0" anchor="ctr" bIns="50800" lIns="50800" spcFirstLastPara="1" rIns="50800" wrap="square" tIns="50800">
              <a:noAutofit/>
            </a:bodyPr>
            <a:lstStyle/>
            <a:p>
              <a:pPr indent="0" lvl="0" marL="0" marR="0" rtl="0" algn="ctr">
                <a:lnSpc>
                  <a:spcPct val="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3" name="Google Shape;333;p22"/>
          <p:cNvGrpSpPr/>
          <p:nvPr/>
        </p:nvGrpSpPr>
        <p:grpSpPr>
          <a:xfrm>
            <a:off x="13056699" y="637121"/>
            <a:ext cx="389832" cy="391579"/>
            <a:chOff x="1813" y="0"/>
            <a:chExt cx="809173" cy="812800"/>
          </a:xfrm>
        </p:grpSpPr>
        <p:sp>
          <p:nvSpPr>
            <p:cNvPr id="334" name="Google Shape;334;p2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2"/>
            <p:cNvSpPr txBox="1"/>
            <p:nvPr/>
          </p:nvSpPr>
          <p:spPr>
            <a:xfrm>
              <a:off x="76200" y="76200"/>
              <a:ext cx="660400"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36" name="Google Shape;336;p22"/>
          <p:cNvPicPr preferRelativeResize="0"/>
          <p:nvPr/>
        </p:nvPicPr>
        <p:blipFill rotWithShape="1">
          <a:blip r:embed="rId4">
            <a:alphaModFix/>
          </a:blip>
          <a:srcRect b="0" l="0" r="0" t="0"/>
          <a:stretch/>
        </p:blipFill>
        <p:spPr>
          <a:xfrm>
            <a:off x="702142" y="3651455"/>
            <a:ext cx="12353684" cy="5770257"/>
          </a:xfrm>
          <a:prstGeom prst="rect">
            <a:avLst/>
          </a:prstGeom>
          <a:noFill/>
          <a:ln>
            <a:noFill/>
          </a:ln>
        </p:spPr>
      </p:pic>
      <p:pic>
        <p:nvPicPr>
          <p:cNvPr id="337" name="Google Shape;337;p22"/>
          <p:cNvPicPr preferRelativeResize="0"/>
          <p:nvPr/>
        </p:nvPicPr>
        <p:blipFill rotWithShape="1">
          <a:blip r:embed="rId5">
            <a:alphaModFix/>
          </a:blip>
          <a:srcRect b="0" l="0" r="0" t="0"/>
          <a:stretch/>
        </p:blipFill>
        <p:spPr>
          <a:xfrm>
            <a:off x="526316" y="606306"/>
            <a:ext cx="2733236" cy="2733236"/>
          </a:xfrm>
          <a:prstGeom prst="rect">
            <a:avLst/>
          </a:prstGeom>
          <a:noFill/>
          <a:ln>
            <a:noFill/>
          </a:ln>
        </p:spPr>
      </p:pic>
      <p:grpSp>
        <p:nvGrpSpPr>
          <p:cNvPr id="338" name="Google Shape;338;p22"/>
          <p:cNvGrpSpPr/>
          <p:nvPr/>
        </p:nvGrpSpPr>
        <p:grpSpPr>
          <a:xfrm>
            <a:off x="4026170" y="1244408"/>
            <a:ext cx="6828899" cy="1508523"/>
            <a:chOff x="0" y="-38100"/>
            <a:chExt cx="2013669" cy="444825"/>
          </a:xfrm>
        </p:grpSpPr>
        <p:sp>
          <p:nvSpPr>
            <p:cNvPr id="339" name="Google Shape;339;p22"/>
            <p:cNvSpPr/>
            <p:nvPr/>
          </p:nvSpPr>
          <p:spPr>
            <a:xfrm>
              <a:off x="203200" y="-326"/>
              <a:ext cx="1810469" cy="407051"/>
            </a:xfrm>
            <a:custGeom>
              <a:rect b="b" l="l" r="r" t="t"/>
              <a:pathLst>
                <a:path extrusionOk="0" h="407051" w="1810469">
                  <a:moveTo>
                    <a:pt x="1810469" y="326"/>
                  </a:moveTo>
                  <a:cubicBezTo>
                    <a:pt x="1737656" y="0"/>
                    <a:pt x="1670235" y="38659"/>
                    <a:pt x="1633734" y="101663"/>
                  </a:cubicBezTo>
                  <a:cubicBezTo>
                    <a:pt x="1597233" y="164667"/>
                    <a:pt x="1597233" y="242385"/>
                    <a:pt x="1633734" y="305389"/>
                  </a:cubicBezTo>
                  <a:cubicBezTo>
                    <a:pt x="1670235" y="368393"/>
                    <a:pt x="1737656" y="407052"/>
                    <a:pt x="181046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526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2"/>
            <p:cNvSpPr txBox="1"/>
            <p:nvPr/>
          </p:nvSpPr>
          <p:spPr>
            <a:xfrm>
              <a:off x="0" y="-38100"/>
              <a:ext cx="812800"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1" name="Google Shape;341;p22"/>
          <p:cNvGrpSpPr/>
          <p:nvPr/>
        </p:nvGrpSpPr>
        <p:grpSpPr>
          <a:xfrm>
            <a:off x="4669890" y="832910"/>
            <a:ext cx="1076584" cy="1081410"/>
            <a:chOff x="1813" y="0"/>
            <a:chExt cx="809173" cy="812800"/>
          </a:xfrm>
        </p:grpSpPr>
        <p:sp>
          <p:nvSpPr>
            <p:cNvPr id="342" name="Google Shape;342;p2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cap="flat" cmpd="sng" w="85725">
              <a:solidFill>
                <a:srgbClr val="0526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4" name="Google Shape;344;p22"/>
          <p:cNvSpPr txBox="1"/>
          <p:nvPr/>
        </p:nvSpPr>
        <p:spPr>
          <a:xfrm>
            <a:off x="4908941" y="1129117"/>
            <a:ext cx="598483" cy="46994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2975" u="none" cap="none" strike="noStrike">
                <a:solidFill>
                  <a:srgbClr val="000000"/>
                </a:solidFill>
                <a:latin typeface="Poppins"/>
                <a:ea typeface="Poppins"/>
                <a:cs typeface="Poppins"/>
                <a:sym typeface="Poppins"/>
              </a:rPr>
              <a:t>3</a:t>
            </a:r>
            <a:endParaRPr/>
          </a:p>
        </p:txBody>
      </p:sp>
      <p:pic>
        <p:nvPicPr>
          <p:cNvPr id="345" name="Google Shape;345;p22"/>
          <p:cNvPicPr preferRelativeResize="0"/>
          <p:nvPr/>
        </p:nvPicPr>
        <p:blipFill rotWithShape="1">
          <a:blip r:embed="rId6">
            <a:alphaModFix/>
          </a:blip>
          <a:srcRect b="0" l="0" r="0" t="0"/>
          <a:stretch/>
        </p:blipFill>
        <p:spPr>
          <a:xfrm>
            <a:off x="8979116" y="1457964"/>
            <a:ext cx="1080308" cy="1080308"/>
          </a:xfrm>
          <a:prstGeom prst="rect">
            <a:avLst/>
          </a:prstGeom>
          <a:noFill/>
          <a:ln>
            <a:noFill/>
          </a:ln>
        </p:spPr>
      </p:pic>
      <p:sp>
        <p:nvSpPr>
          <p:cNvPr id="346" name="Google Shape;346;p22"/>
          <p:cNvSpPr txBox="1"/>
          <p:nvPr/>
        </p:nvSpPr>
        <p:spPr>
          <a:xfrm>
            <a:off x="4741742" y="1612038"/>
            <a:ext cx="5117830" cy="77216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4400" u="none" cap="none" strike="noStrike">
                <a:solidFill>
                  <a:srgbClr val="FFFFFF"/>
                </a:solidFill>
                <a:latin typeface="Arial"/>
                <a:ea typeface="Arial"/>
                <a:cs typeface="Arial"/>
                <a:sym typeface="Arial"/>
              </a:rPr>
              <a:t>Website</a:t>
            </a:r>
            <a:endParaRPr/>
          </a:p>
        </p:txBody>
      </p:sp>
    </p:spTree>
  </p:cSld>
  <p:clrMapOvr>
    <a:masterClrMapping/>
  </p:clrMapOvr>
  <p:transition>
    <p:wipe dir="l"/>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grpSp>
        <p:nvGrpSpPr>
          <p:cNvPr id="351" name="Google Shape;351;p23"/>
          <p:cNvGrpSpPr/>
          <p:nvPr/>
        </p:nvGrpSpPr>
        <p:grpSpPr>
          <a:xfrm>
            <a:off x="10655076" y="0"/>
            <a:ext cx="7632924" cy="9258300"/>
            <a:chOff x="0" y="0"/>
            <a:chExt cx="10177233" cy="12344400"/>
          </a:xfrm>
        </p:grpSpPr>
        <p:pic>
          <p:nvPicPr>
            <p:cNvPr id="352" name="Google Shape;352;p23"/>
            <p:cNvPicPr preferRelativeResize="0"/>
            <p:nvPr/>
          </p:nvPicPr>
          <p:blipFill rotWithShape="1">
            <a:blip r:embed="rId3">
              <a:alphaModFix/>
            </a:blip>
            <a:srcRect b="0" l="11185" r="11185" t="0"/>
            <a:stretch/>
          </p:blipFill>
          <p:spPr>
            <a:xfrm>
              <a:off x="0" y="0"/>
              <a:ext cx="10177233" cy="6108700"/>
            </a:xfrm>
            <a:prstGeom prst="rect">
              <a:avLst/>
            </a:prstGeom>
            <a:noFill/>
            <a:ln>
              <a:noFill/>
            </a:ln>
          </p:spPr>
        </p:pic>
        <p:pic>
          <p:nvPicPr>
            <p:cNvPr id="353" name="Google Shape;353;p23"/>
            <p:cNvPicPr preferRelativeResize="0"/>
            <p:nvPr/>
          </p:nvPicPr>
          <p:blipFill rotWithShape="1">
            <a:blip r:embed="rId4">
              <a:alphaModFix/>
            </a:blip>
            <a:srcRect b="0" l="11351" r="11352" t="0"/>
            <a:stretch/>
          </p:blipFill>
          <p:spPr>
            <a:xfrm>
              <a:off x="0" y="6235700"/>
              <a:ext cx="10177233" cy="6108700"/>
            </a:xfrm>
            <a:prstGeom prst="rect">
              <a:avLst/>
            </a:prstGeom>
            <a:noFill/>
            <a:ln>
              <a:noFill/>
            </a:ln>
          </p:spPr>
        </p:pic>
      </p:grpSp>
      <p:grpSp>
        <p:nvGrpSpPr>
          <p:cNvPr id="354" name="Google Shape;354;p23"/>
          <p:cNvGrpSpPr/>
          <p:nvPr/>
        </p:nvGrpSpPr>
        <p:grpSpPr>
          <a:xfrm>
            <a:off x="9511781" y="3480732"/>
            <a:ext cx="2286586" cy="2296835"/>
            <a:chOff x="1813" y="0"/>
            <a:chExt cx="809173" cy="812800"/>
          </a:xfrm>
        </p:grpSpPr>
        <p:sp>
          <p:nvSpPr>
            <p:cNvPr id="355" name="Google Shape;355;p2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52640"/>
            </a:solidFill>
            <a:ln cap="flat" cmpd="sng" w="57150">
              <a:solidFill>
                <a:srgbClr val="14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57" name="Google Shape;357;p23"/>
          <p:cNvPicPr preferRelativeResize="0"/>
          <p:nvPr/>
        </p:nvPicPr>
        <p:blipFill rotWithShape="1">
          <a:blip r:embed="rId5">
            <a:alphaModFix/>
          </a:blip>
          <a:srcRect b="0" l="0" r="0" t="0"/>
          <a:stretch/>
        </p:blipFill>
        <p:spPr>
          <a:xfrm>
            <a:off x="10027103" y="4001178"/>
            <a:ext cx="1255945" cy="1255945"/>
          </a:xfrm>
          <a:prstGeom prst="rect">
            <a:avLst/>
          </a:prstGeom>
          <a:noFill/>
          <a:ln>
            <a:noFill/>
          </a:ln>
        </p:spPr>
      </p:pic>
      <p:sp>
        <p:nvSpPr>
          <p:cNvPr id="358" name="Google Shape;358;p23"/>
          <p:cNvSpPr txBox="1"/>
          <p:nvPr/>
        </p:nvSpPr>
        <p:spPr>
          <a:xfrm>
            <a:off x="1028700" y="904875"/>
            <a:ext cx="5178262" cy="7270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4000" u="none" cap="none" strike="noStrike">
                <a:solidFill>
                  <a:srgbClr val="000000"/>
                </a:solidFill>
                <a:latin typeface="Poppins"/>
                <a:ea typeface="Poppins"/>
                <a:cs typeface="Poppins"/>
                <a:sym typeface="Poppins"/>
              </a:rPr>
              <a:t>About my website</a:t>
            </a:r>
            <a:endParaRPr/>
          </a:p>
        </p:txBody>
      </p:sp>
      <p:sp>
        <p:nvSpPr>
          <p:cNvPr id="359" name="Google Shape;359;p23"/>
          <p:cNvSpPr txBox="1"/>
          <p:nvPr/>
        </p:nvSpPr>
        <p:spPr>
          <a:xfrm>
            <a:off x="1028700" y="2074307"/>
            <a:ext cx="8115300" cy="160972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000" u="none" cap="none" strike="noStrike">
                <a:solidFill>
                  <a:srgbClr val="000000"/>
                </a:solidFill>
                <a:latin typeface="Poppins"/>
                <a:ea typeface="Poppins"/>
                <a:cs typeface="Poppins"/>
                <a:sym typeface="Poppins"/>
              </a:rPr>
              <a:t>My webstite my website is designed for business an online store of beautiful and full-featured handbags </a:t>
            </a:r>
            <a:endParaRPr/>
          </a:p>
        </p:txBody>
      </p:sp>
      <p:sp>
        <p:nvSpPr>
          <p:cNvPr id="360" name="Google Shape;360;p23"/>
          <p:cNvSpPr txBox="1"/>
          <p:nvPr/>
        </p:nvSpPr>
        <p:spPr>
          <a:xfrm>
            <a:off x="1028700" y="3915453"/>
            <a:ext cx="8115300" cy="160972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000" u="none" cap="none" strike="noStrike">
                <a:solidFill>
                  <a:srgbClr val="000000"/>
                </a:solidFill>
                <a:latin typeface="Poppins"/>
                <a:ea typeface="Poppins"/>
                <a:cs typeface="Poppins"/>
                <a:sym typeface="Poppins"/>
              </a:rPr>
              <a:t>Everyone also can go to my website to read some news about bag as well daily life </a:t>
            </a:r>
            <a:endParaRPr/>
          </a:p>
        </p:txBody>
      </p:sp>
      <p:sp>
        <p:nvSpPr>
          <p:cNvPr id="361" name="Google Shape;361;p23"/>
          <p:cNvSpPr txBox="1"/>
          <p:nvPr/>
        </p:nvSpPr>
        <p:spPr>
          <a:xfrm>
            <a:off x="1028700" y="5753778"/>
            <a:ext cx="8115300" cy="54292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3000" u="none" cap="none" strike="noStrike">
                <a:solidFill>
                  <a:srgbClr val="000000"/>
                </a:solidFill>
                <a:latin typeface="Poppins"/>
                <a:ea typeface="Poppins"/>
                <a:cs typeface="Poppins"/>
                <a:sym typeface="Poppins"/>
              </a:rPr>
              <a:t>website: https://beaubag.site</a:t>
            </a:r>
            <a:endParaRPr/>
          </a:p>
        </p:txBody>
      </p:sp>
    </p:spTree>
  </p:cSld>
  <p:clrMapOvr>
    <a:masterClrMapping/>
  </p:clrMapOvr>
  <p:transition>
    <p:wipe dir="l"/>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24"/>
          <p:cNvPicPr preferRelativeResize="0"/>
          <p:nvPr/>
        </p:nvPicPr>
        <p:blipFill rotWithShape="1">
          <a:blip r:embed="rId3">
            <a:alphaModFix/>
          </a:blip>
          <a:srcRect b="0" l="0" r="0" t="50728"/>
          <a:stretch/>
        </p:blipFill>
        <p:spPr>
          <a:xfrm>
            <a:off x="1028700" y="2480637"/>
            <a:ext cx="8740548" cy="3945810"/>
          </a:xfrm>
          <a:prstGeom prst="rect">
            <a:avLst/>
          </a:prstGeom>
          <a:noFill/>
          <a:ln>
            <a:noFill/>
          </a:ln>
        </p:spPr>
      </p:pic>
      <p:pic>
        <p:nvPicPr>
          <p:cNvPr id="367" name="Google Shape;367;p24"/>
          <p:cNvPicPr preferRelativeResize="0"/>
          <p:nvPr/>
        </p:nvPicPr>
        <p:blipFill rotWithShape="1">
          <a:blip r:embed="rId3">
            <a:alphaModFix/>
          </a:blip>
          <a:srcRect b="0" l="0" r="0" t="75513"/>
          <a:stretch/>
        </p:blipFill>
        <p:spPr>
          <a:xfrm flipH="1">
            <a:off x="-731775" y="-1331004"/>
            <a:ext cx="8740548" cy="1961037"/>
          </a:xfrm>
          <a:prstGeom prst="rect">
            <a:avLst/>
          </a:prstGeom>
          <a:noFill/>
          <a:ln>
            <a:noFill/>
          </a:ln>
        </p:spPr>
      </p:pic>
      <p:pic>
        <p:nvPicPr>
          <p:cNvPr id="368" name="Google Shape;368;p24"/>
          <p:cNvPicPr preferRelativeResize="0"/>
          <p:nvPr/>
        </p:nvPicPr>
        <p:blipFill rotWithShape="1">
          <a:blip r:embed="rId3">
            <a:alphaModFix/>
          </a:blip>
          <a:srcRect b="0" l="0" r="0" t="75513"/>
          <a:stretch/>
        </p:blipFill>
        <p:spPr>
          <a:xfrm flipH="1" rot="10800000">
            <a:off x="10409454" y="9656653"/>
            <a:ext cx="8740548" cy="1961037"/>
          </a:xfrm>
          <a:prstGeom prst="rect">
            <a:avLst/>
          </a:prstGeom>
          <a:noFill/>
          <a:ln>
            <a:noFill/>
          </a:ln>
        </p:spPr>
      </p:pic>
      <p:pic>
        <p:nvPicPr>
          <p:cNvPr id="369" name="Google Shape;369;p24"/>
          <p:cNvPicPr preferRelativeResize="0"/>
          <p:nvPr/>
        </p:nvPicPr>
        <p:blipFill rotWithShape="1">
          <a:blip r:embed="rId3">
            <a:alphaModFix/>
          </a:blip>
          <a:srcRect b="0" l="0" r="0" t="50728"/>
          <a:stretch/>
        </p:blipFill>
        <p:spPr>
          <a:xfrm>
            <a:off x="8518752" y="4548792"/>
            <a:ext cx="8740548" cy="3945810"/>
          </a:xfrm>
          <a:prstGeom prst="rect">
            <a:avLst/>
          </a:prstGeom>
          <a:noFill/>
          <a:ln>
            <a:noFill/>
          </a:ln>
        </p:spPr>
      </p:pic>
      <p:pic>
        <p:nvPicPr>
          <p:cNvPr id="370" name="Google Shape;370;p24"/>
          <p:cNvPicPr preferRelativeResize="0"/>
          <p:nvPr/>
        </p:nvPicPr>
        <p:blipFill rotWithShape="1">
          <a:blip r:embed="rId4">
            <a:alphaModFix/>
          </a:blip>
          <a:srcRect b="0" l="0" r="0" t="0"/>
          <a:stretch/>
        </p:blipFill>
        <p:spPr>
          <a:xfrm>
            <a:off x="8913282" y="7108216"/>
            <a:ext cx="958775" cy="958775"/>
          </a:xfrm>
          <a:prstGeom prst="rect">
            <a:avLst/>
          </a:prstGeom>
          <a:noFill/>
          <a:ln>
            <a:noFill/>
          </a:ln>
        </p:spPr>
      </p:pic>
      <p:pic>
        <p:nvPicPr>
          <p:cNvPr id="371" name="Google Shape;371;p24"/>
          <p:cNvPicPr preferRelativeResize="0"/>
          <p:nvPr/>
        </p:nvPicPr>
        <p:blipFill rotWithShape="1">
          <a:blip r:embed="rId5">
            <a:alphaModFix/>
          </a:blip>
          <a:srcRect b="0" l="0" r="0" t="0"/>
          <a:stretch/>
        </p:blipFill>
        <p:spPr>
          <a:xfrm>
            <a:off x="8913282" y="5068260"/>
            <a:ext cx="849188" cy="832204"/>
          </a:xfrm>
          <a:prstGeom prst="rect">
            <a:avLst/>
          </a:prstGeom>
          <a:noFill/>
          <a:ln>
            <a:noFill/>
          </a:ln>
        </p:spPr>
      </p:pic>
      <p:pic>
        <p:nvPicPr>
          <p:cNvPr id="372" name="Google Shape;372;p24"/>
          <p:cNvPicPr preferRelativeResize="0"/>
          <p:nvPr/>
        </p:nvPicPr>
        <p:blipFill rotWithShape="1">
          <a:blip r:embed="rId6">
            <a:alphaModFix/>
          </a:blip>
          <a:srcRect b="0" l="0" r="0" t="0"/>
          <a:stretch/>
        </p:blipFill>
        <p:spPr>
          <a:xfrm>
            <a:off x="1460205" y="5059373"/>
            <a:ext cx="863010" cy="863010"/>
          </a:xfrm>
          <a:prstGeom prst="rect">
            <a:avLst/>
          </a:prstGeom>
          <a:noFill/>
          <a:ln>
            <a:noFill/>
          </a:ln>
        </p:spPr>
      </p:pic>
      <p:pic>
        <p:nvPicPr>
          <p:cNvPr id="373" name="Google Shape;373;p24"/>
          <p:cNvPicPr preferRelativeResize="0"/>
          <p:nvPr/>
        </p:nvPicPr>
        <p:blipFill rotWithShape="1">
          <a:blip r:embed="rId7">
            <a:alphaModFix/>
          </a:blip>
          <a:srcRect b="0" l="0" r="0" t="0"/>
          <a:stretch/>
        </p:blipFill>
        <p:spPr>
          <a:xfrm>
            <a:off x="1373296" y="2986449"/>
            <a:ext cx="975334" cy="938094"/>
          </a:xfrm>
          <a:prstGeom prst="rect">
            <a:avLst/>
          </a:prstGeom>
          <a:noFill/>
          <a:ln>
            <a:noFill/>
          </a:ln>
        </p:spPr>
      </p:pic>
      <p:sp>
        <p:nvSpPr>
          <p:cNvPr id="374" name="Google Shape;374;p24"/>
          <p:cNvSpPr txBox="1"/>
          <p:nvPr/>
        </p:nvSpPr>
        <p:spPr>
          <a:xfrm>
            <a:off x="10670756" y="7131633"/>
            <a:ext cx="3464836" cy="336194"/>
          </a:xfrm>
          <a:prstGeom prst="rect">
            <a:avLst/>
          </a:prstGeom>
          <a:noFill/>
          <a:ln>
            <a:noFill/>
          </a:ln>
        </p:spPr>
        <p:txBody>
          <a:bodyPr anchorCtr="0" anchor="t" bIns="0" lIns="0" spcFirstLastPara="1" rIns="0" wrap="square" tIns="0">
            <a:spAutoFit/>
          </a:bodyPr>
          <a:lstStyle/>
          <a:p>
            <a:pPr indent="0" lvl="0" marL="0" marR="0" rtl="0" algn="l">
              <a:lnSpc>
                <a:spcPct val="140104"/>
              </a:lnSpc>
              <a:spcBef>
                <a:spcPts val="0"/>
              </a:spcBef>
              <a:spcAft>
                <a:spcPts val="0"/>
              </a:spcAft>
              <a:buNone/>
            </a:pPr>
            <a:r>
              <a:rPr b="1" i="0" lang="en-US" sz="1920" u="none" cap="none" strike="noStrike">
                <a:solidFill>
                  <a:srgbClr val="000000"/>
                </a:solidFill>
                <a:latin typeface="Poppins"/>
                <a:ea typeface="Poppins"/>
                <a:cs typeface="Poppins"/>
                <a:sym typeface="Poppins"/>
              </a:rPr>
              <a:t>Easy to maintain, fix errors: </a:t>
            </a:r>
            <a:endParaRPr/>
          </a:p>
        </p:txBody>
      </p:sp>
      <p:sp>
        <p:nvSpPr>
          <p:cNvPr id="375" name="Google Shape;375;p24"/>
          <p:cNvSpPr txBox="1"/>
          <p:nvPr/>
        </p:nvSpPr>
        <p:spPr>
          <a:xfrm>
            <a:off x="10670756" y="5031880"/>
            <a:ext cx="2218271" cy="336194"/>
          </a:xfrm>
          <a:prstGeom prst="rect">
            <a:avLst/>
          </a:prstGeom>
          <a:noFill/>
          <a:ln>
            <a:noFill/>
          </a:ln>
        </p:spPr>
        <p:txBody>
          <a:bodyPr anchorCtr="0" anchor="t" bIns="0" lIns="0" spcFirstLastPara="1" rIns="0" wrap="square" tIns="0">
            <a:spAutoFit/>
          </a:bodyPr>
          <a:lstStyle/>
          <a:p>
            <a:pPr indent="0" lvl="0" marL="0" marR="0" rtl="0" algn="l">
              <a:lnSpc>
                <a:spcPct val="140104"/>
              </a:lnSpc>
              <a:spcBef>
                <a:spcPts val="0"/>
              </a:spcBef>
              <a:spcAft>
                <a:spcPts val="0"/>
              </a:spcAft>
              <a:buNone/>
            </a:pPr>
            <a:r>
              <a:rPr b="1" i="0" lang="en-US" sz="1920" u="none" cap="none" strike="noStrike">
                <a:solidFill>
                  <a:srgbClr val="000000"/>
                </a:solidFill>
                <a:latin typeface="Poppins"/>
                <a:ea typeface="Poppins"/>
                <a:cs typeface="Poppins"/>
                <a:sym typeface="Poppins"/>
              </a:rPr>
              <a:t>Easy to statistic</a:t>
            </a:r>
            <a:endParaRPr/>
          </a:p>
        </p:txBody>
      </p:sp>
      <p:sp>
        <p:nvSpPr>
          <p:cNvPr id="376" name="Google Shape;376;p24"/>
          <p:cNvSpPr txBox="1"/>
          <p:nvPr/>
        </p:nvSpPr>
        <p:spPr>
          <a:xfrm>
            <a:off x="10670756" y="7502362"/>
            <a:ext cx="4843814" cy="220980"/>
          </a:xfrm>
          <a:prstGeom prst="rect">
            <a:avLst/>
          </a:prstGeom>
          <a:noFill/>
          <a:ln>
            <a:noFill/>
          </a:ln>
        </p:spPr>
        <p:txBody>
          <a:bodyPr anchorCtr="0" anchor="t" bIns="0" lIns="0" spcFirstLastPara="1" rIns="0" wrap="square" tIns="0">
            <a:spAutoFit/>
          </a:bodyPr>
          <a:lstStyle/>
          <a:p>
            <a:pPr indent="0" lvl="0" marL="0" marR="0" rtl="0" algn="just">
              <a:lnSpc>
                <a:spcPct val="119000"/>
              </a:lnSpc>
              <a:spcBef>
                <a:spcPts val="0"/>
              </a:spcBef>
              <a:spcAft>
                <a:spcPts val="0"/>
              </a:spcAft>
              <a:buNone/>
            </a:pPr>
            <a:r>
              <a:rPr b="0" i="0" lang="en-US" sz="1500" u="none" cap="none" strike="noStrike">
                <a:solidFill>
                  <a:srgbClr val="000000"/>
                </a:solidFill>
                <a:latin typeface="Arial"/>
                <a:ea typeface="Arial"/>
                <a:cs typeface="Arial"/>
                <a:sym typeface="Arial"/>
              </a:rPr>
              <a:t>Users can easily fix errors when using a simple way</a:t>
            </a:r>
            <a:endParaRPr/>
          </a:p>
        </p:txBody>
      </p:sp>
      <p:sp>
        <p:nvSpPr>
          <p:cNvPr id="377" name="Google Shape;377;p24"/>
          <p:cNvSpPr txBox="1"/>
          <p:nvPr/>
        </p:nvSpPr>
        <p:spPr>
          <a:xfrm>
            <a:off x="10645548" y="5415228"/>
            <a:ext cx="5824959" cy="220980"/>
          </a:xfrm>
          <a:prstGeom prst="rect">
            <a:avLst/>
          </a:prstGeom>
          <a:noFill/>
          <a:ln>
            <a:noFill/>
          </a:ln>
        </p:spPr>
        <p:txBody>
          <a:bodyPr anchorCtr="0" anchor="t" bIns="0" lIns="0" spcFirstLastPara="1" rIns="0" wrap="square" tIns="0">
            <a:spAutoFit/>
          </a:bodyPr>
          <a:lstStyle/>
          <a:p>
            <a:pPr indent="0" lvl="0" marL="0" marR="0" rtl="0" algn="just">
              <a:lnSpc>
                <a:spcPct val="119000"/>
              </a:lnSpc>
              <a:spcBef>
                <a:spcPts val="0"/>
              </a:spcBef>
              <a:spcAft>
                <a:spcPts val="0"/>
              </a:spcAft>
              <a:buNone/>
            </a:pPr>
            <a:r>
              <a:rPr b="0" i="0" lang="en-US" sz="1500" u="none" cap="none" strike="noStrike">
                <a:solidFill>
                  <a:srgbClr val="000000"/>
                </a:solidFill>
                <a:latin typeface="Arial"/>
                <a:ea typeface="Arial"/>
                <a:cs typeface="Arial"/>
                <a:sym typeface="Arial"/>
              </a:rPr>
              <a:t>Users can easily order statistics with high accuracy and efficiency</a:t>
            </a:r>
            <a:endParaRPr/>
          </a:p>
        </p:txBody>
      </p:sp>
      <p:sp>
        <p:nvSpPr>
          <p:cNvPr id="378" name="Google Shape;378;p24"/>
          <p:cNvSpPr txBox="1"/>
          <p:nvPr/>
        </p:nvSpPr>
        <p:spPr>
          <a:xfrm>
            <a:off x="1028700" y="904875"/>
            <a:ext cx="8445320" cy="7270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4000" u="none" cap="none" strike="noStrike">
                <a:solidFill>
                  <a:srgbClr val="000000"/>
                </a:solidFill>
                <a:latin typeface="Poppins"/>
                <a:ea typeface="Poppins"/>
                <a:cs typeface="Poppins"/>
                <a:sym typeface="Poppins"/>
              </a:rPr>
              <a:t>Features</a:t>
            </a:r>
            <a:endParaRPr/>
          </a:p>
        </p:txBody>
      </p:sp>
      <p:sp>
        <p:nvSpPr>
          <p:cNvPr id="379" name="Google Shape;379;p24"/>
          <p:cNvSpPr txBox="1"/>
          <p:nvPr/>
        </p:nvSpPr>
        <p:spPr>
          <a:xfrm>
            <a:off x="3164959" y="2938824"/>
            <a:ext cx="2742552" cy="336194"/>
          </a:xfrm>
          <a:prstGeom prst="rect">
            <a:avLst/>
          </a:prstGeom>
          <a:noFill/>
          <a:ln>
            <a:noFill/>
          </a:ln>
        </p:spPr>
        <p:txBody>
          <a:bodyPr anchorCtr="0" anchor="t" bIns="0" lIns="0" spcFirstLastPara="1" rIns="0" wrap="square" tIns="0">
            <a:spAutoFit/>
          </a:bodyPr>
          <a:lstStyle/>
          <a:p>
            <a:pPr indent="0" lvl="0" marL="0" marR="0" rtl="0" algn="l">
              <a:lnSpc>
                <a:spcPct val="140104"/>
              </a:lnSpc>
              <a:spcBef>
                <a:spcPts val="0"/>
              </a:spcBef>
              <a:spcAft>
                <a:spcPts val="0"/>
              </a:spcAft>
              <a:buNone/>
            </a:pPr>
            <a:r>
              <a:rPr b="1" i="0" lang="en-US" sz="1920" u="none" cap="none" strike="noStrike">
                <a:solidFill>
                  <a:srgbClr val="000000"/>
                </a:solidFill>
                <a:latin typeface="Poppins"/>
                <a:ea typeface="Poppins"/>
                <a:cs typeface="Poppins"/>
                <a:sym typeface="Poppins"/>
              </a:rPr>
              <a:t>Interface: Easy to use</a:t>
            </a:r>
            <a:endParaRPr/>
          </a:p>
        </p:txBody>
      </p:sp>
      <p:sp>
        <p:nvSpPr>
          <p:cNvPr id="380" name="Google Shape;380;p24"/>
          <p:cNvSpPr txBox="1"/>
          <p:nvPr/>
        </p:nvSpPr>
        <p:spPr>
          <a:xfrm>
            <a:off x="3164959" y="5024626"/>
            <a:ext cx="2234014" cy="336194"/>
          </a:xfrm>
          <a:prstGeom prst="rect">
            <a:avLst/>
          </a:prstGeom>
          <a:noFill/>
          <a:ln>
            <a:noFill/>
          </a:ln>
        </p:spPr>
        <p:txBody>
          <a:bodyPr anchorCtr="0" anchor="t" bIns="0" lIns="0" spcFirstLastPara="1" rIns="0" wrap="square" tIns="0">
            <a:spAutoFit/>
          </a:bodyPr>
          <a:lstStyle/>
          <a:p>
            <a:pPr indent="0" lvl="0" marL="0" marR="0" rtl="0" algn="l">
              <a:lnSpc>
                <a:spcPct val="140104"/>
              </a:lnSpc>
              <a:spcBef>
                <a:spcPts val="0"/>
              </a:spcBef>
              <a:spcAft>
                <a:spcPts val="0"/>
              </a:spcAft>
              <a:buNone/>
            </a:pPr>
            <a:r>
              <a:rPr b="1" i="0" lang="en-US" sz="1920" u="none" cap="none" strike="noStrike">
                <a:solidFill>
                  <a:srgbClr val="000000"/>
                </a:solidFill>
                <a:latin typeface="Poppins"/>
                <a:ea typeface="Poppins"/>
                <a:cs typeface="Poppins"/>
                <a:sym typeface="Poppins"/>
              </a:rPr>
              <a:t>Easy to manage</a:t>
            </a:r>
            <a:endParaRPr/>
          </a:p>
        </p:txBody>
      </p:sp>
      <p:sp>
        <p:nvSpPr>
          <p:cNvPr id="381" name="Google Shape;381;p24"/>
          <p:cNvSpPr txBox="1"/>
          <p:nvPr/>
        </p:nvSpPr>
        <p:spPr>
          <a:xfrm>
            <a:off x="3164959" y="3309554"/>
            <a:ext cx="4843814" cy="440055"/>
          </a:xfrm>
          <a:prstGeom prst="rect">
            <a:avLst/>
          </a:prstGeom>
          <a:noFill/>
          <a:ln>
            <a:noFill/>
          </a:ln>
        </p:spPr>
        <p:txBody>
          <a:bodyPr anchorCtr="0" anchor="t" bIns="0" lIns="0" spcFirstLastPara="1" rIns="0" wrap="square" tIns="0">
            <a:spAutoFit/>
          </a:bodyPr>
          <a:lstStyle/>
          <a:p>
            <a:pPr indent="0" lvl="0" marL="0" marR="0" rtl="0" algn="just">
              <a:lnSpc>
                <a:spcPct val="119000"/>
              </a:lnSpc>
              <a:spcBef>
                <a:spcPts val="0"/>
              </a:spcBef>
              <a:spcAft>
                <a:spcPts val="0"/>
              </a:spcAft>
              <a:buNone/>
            </a:pPr>
            <a:r>
              <a:rPr b="0" i="0" lang="en-US" sz="1500" u="none" cap="none" strike="noStrike">
                <a:solidFill>
                  <a:srgbClr val="000000"/>
                </a:solidFill>
                <a:latin typeface="Arial"/>
                <a:ea typeface="Arial"/>
                <a:cs typeface="Arial"/>
                <a:sym typeface="Arial"/>
              </a:rPr>
              <a:t>Users can use the website's features easily by using the buttons on the screen</a:t>
            </a:r>
            <a:endParaRPr/>
          </a:p>
        </p:txBody>
      </p:sp>
      <p:sp>
        <p:nvSpPr>
          <p:cNvPr id="382" name="Google Shape;382;p24"/>
          <p:cNvSpPr txBox="1"/>
          <p:nvPr/>
        </p:nvSpPr>
        <p:spPr>
          <a:xfrm>
            <a:off x="3196342" y="5482327"/>
            <a:ext cx="4843814" cy="440055"/>
          </a:xfrm>
          <a:prstGeom prst="rect">
            <a:avLst/>
          </a:prstGeom>
          <a:noFill/>
          <a:ln>
            <a:noFill/>
          </a:ln>
        </p:spPr>
        <p:txBody>
          <a:bodyPr anchorCtr="0" anchor="t" bIns="0" lIns="0" spcFirstLastPara="1" rIns="0" wrap="square" tIns="0">
            <a:spAutoFit/>
          </a:bodyPr>
          <a:lstStyle/>
          <a:p>
            <a:pPr indent="0" lvl="0" marL="0" marR="0" rtl="0" algn="just">
              <a:lnSpc>
                <a:spcPct val="119000"/>
              </a:lnSpc>
              <a:spcBef>
                <a:spcPts val="0"/>
              </a:spcBef>
              <a:spcAft>
                <a:spcPts val="0"/>
              </a:spcAft>
              <a:buNone/>
            </a:pPr>
            <a:r>
              <a:rPr b="0" i="0" lang="en-US" sz="1500" u="none" cap="none" strike="noStrike">
                <a:solidFill>
                  <a:srgbClr val="000000"/>
                </a:solidFill>
                <a:latin typeface="Arial"/>
                <a:ea typeface="Arial"/>
                <a:cs typeface="Arial"/>
                <a:sym typeface="Arial"/>
              </a:rPr>
              <a:t>The admin page easily manages customer information, administration, services, invoices.</a:t>
            </a:r>
            <a:endParaRPr/>
          </a:p>
        </p:txBody>
      </p:sp>
    </p:spTree>
  </p:cSld>
  <p:clrMapOvr>
    <a:masterClrMapping/>
  </p:clrMapOvr>
  <p:transition>
    <p:wipe dir="l"/>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5"/>
          <p:cNvSpPr/>
          <p:nvPr/>
        </p:nvSpPr>
        <p:spPr>
          <a:xfrm>
            <a:off x="-229" y="0"/>
            <a:ext cx="18286173" cy="10287000"/>
          </a:xfrm>
          <a:custGeom>
            <a:rect b="b" l="l" r="r" t="t"/>
            <a:pathLst>
              <a:path extrusionOk="0"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rotWithShape="1">
            <a:blip r:embed="rId3">
              <a:alphaModFix/>
            </a:blip>
            <a:stretch>
              <a:fillRect b="0" l="-9640" r="-963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5"/>
          <p:cNvSpPr txBox="1"/>
          <p:nvPr/>
        </p:nvSpPr>
        <p:spPr>
          <a:xfrm>
            <a:off x="1838607" y="672333"/>
            <a:ext cx="4664839" cy="901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5000" u="none" cap="none" strike="noStrike">
                <a:solidFill>
                  <a:srgbClr val="000000"/>
                </a:solidFill>
                <a:latin typeface="Poppins"/>
                <a:ea typeface="Poppins"/>
                <a:cs typeface="Poppins"/>
                <a:sym typeface="Poppins"/>
              </a:rPr>
              <a:t>Demo website</a:t>
            </a:r>
            <a:endParaRPr/>
          </a:p>
        </p:txBody>
      </p:sp>
    </p:spTree>
  </p:cSld>
  <p:clrMapOvr>
    <a:masterClrMapping/>
  </p:clrMapOvr>
  <p:transition>
    <p:wipe dir="l"/>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grpSp>
        <p:nvGrpSpPr>
          <p:cNvPr id="393" name="Google Shape;393;p26"/>
          <p:cNvGrpSpPr/>
          <p:nvPr/>
        </p:nvGrpSpPr>
        <p:grpSpPr>
          <a:xfrm>
            <a:off x="-3555655" y="-2780493"/>
            <a:ext cx="15666489" cy="11279957"/>
            <a:chOff x="0" y="-38100"/>
            <a:chExt cx="1029477" cy="741229"/>
          </a:xfrm>
        </p:grpSpPr>
        <p:sp>
          <p:nvSpPr>
            <p:cNvPr id="394" name="Google Shape;394;p26"/>
            <p:cNvSpPr/>
            <p:nvPr/>
          </p:nvSpPr>
          <p:spPr>
            <a:xfrm>
              <a:off x="0" y="0"/>
              <a:ext cx="1029477" cy="703129"/>
            </a:xfrm>
            <a:custGeom>
              <a:rect b="b" l="l" r="r" t="t"/>
              <a:pathLst>
                <a:path extrusionOk="0" h="703129" w="1029477">
                  <a:moveTo>
                    <a:pt x="1029477" y="351564"/>
                  </a:moveTo>
                  <a:lnTo>
                    <a:pt x="826277" y="703129"/>
                  </a:lnTo>
                  <a:lnTo>
                    <a:pt x="203200" y="703129"/>
                  </a:lnTo>
                  <a:lnTo>
                    <a:pt x="0" y="351564"/>
                  </a:lnTo>
                  <a:lnTo>
                    <a:pt x="203200" y="0"/>
                  </a:lnTo>
                  <a:lnTo>
                    <a:pt x="826277" y="0"/>
                  </a:lnTo>
                  <a:lnTo>
                    <a:pt x="1029477" y="351564"/>
                  </a:lnTo>
                  <a:close/>
                </a:path>
              </a:pathLst>
            </a:custGeom>
            <a:solidFill>
              <a:srgbClr val="052640"/>
            </a:solidFill>
            <a:ln cap="flat" cmpd="sng" w="228600">
              <a:solidFill>
                <a:srgbClr val="FFFFFF"/>
              </a:solidFill>
              <a:prstDash val="solid"/>
              <a:round/>
              <a:headEnd len="sm" w="sm" type="none"/>
              <a:tailEnd len="sm" w="sm" type="none"/>
            </a:ln>
          </p:spPr>
        </p:sp>
        <p:sp>
          <p:nvSpPr>
            <p:cNvPr id="395" name="Google Shape;395;p26"/>
            <p:cNvSpPr txBox="1"/>
            <p:nvPr/>
          </p:nvSpPr>
          <p:spPr>
            <a:xfrm>
              <a:off x="114300" y="-38100"/>
              <a:ext cx="5842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6" name="Google Shape;396;p26"/>
          <p:cNvGrpSpPr/>
          <p:nvPr/>
        </p:nvGrpSpPr>
        <p:grpSpPr>
          <a:xfrm>
            <a:off x="-2253978" y="612419"/>
            <a:ext cx="4486279" cy="7808209"/>
            <a:chOff x="0" y="0"/>
            <a:chExt cx="812800" cy="1414650"/>
          </a:xfrm>
        </p:grpSpPr>
        <p:sp>
          <p:nvSpPr>
            <p:cNvPr id="397" name="Google Shape;397;p26"/>
            <p:cNvSpPr/>
            <p:nvPr/>
          </p:nvSpPr>
          <p:spPr>
            <a:xfrm>
              <a:off x="0" y="0"/>
              <a:ext cx="812800" cy="1414650"/>
            </a:xfrm>
            <a:custGeom>
              <a:rect b="b" l="l" r="r" t="t"/>
              <a:pathLst>
                <a:path extrusionOk="0" h="1414650" w="812800">
                  <a:moveTo>
                    <a:pt x="406400" y="0"/>
                  </a:moveTo>
                  <a:lnTo>
                    <a:pt x="812800" y="707325"/>
                  </a:lnTo>
                  <a:lnTo>
                    <a:pt x="406400" y="1414650"/>
                  </a:lnTo>
                  <a:lnTo>
                    <a:pt x="0" y="707325"/>
                  </a:lnTo>
                  <a:lnTo>
                    <a:pt x="406400" y="0"/>
                  </a:lnTo>
                  <a:close/>
                </a:path>
              </a:pathLst>
            </a:custGeom>
            <a:solidFill>
              <a:srgbClr val="154062"/>
            </a:solidFill>
            <a:ln>
              <a:noFill/>
            </a:ln>
          </p:spPr>
        </p:sp>
        <p:sp>
          <p:nvSpPr>
            <p:cNvPr id="398" name="Google Shape;398;p26"/>
            <p:cNvSpPr txBox="1"/>
            <p:nvPr/>
          </p:nvSpPr>
          <p:spPr>
            <a:xfrm>
              <a:off x="139700" y="101600"/>
              <a:ext cx="533400" cy="5715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9" name="Google Shape;399;p26"/>
          <p:cNvGrpSpPr/>
          <p:nvPr/>
        </p:nvGrpSpPr>
        <p:grpSpPr>
          <a:xfrm rot="10800000">
            <a:off x="-58646" y="4507552"/>
            <a:ext cx="4562186" cy="3991912"/>
            <a:chOff x="0" y="0"/>
            <a:chExt cx="812800" cy="711200"/>
          </a:xfrm>
        </p:grpSpPr>
        <p:sp>
          <p:nvSpPr>
            <p:cNvPr id="400" name="Google Shape;400;p26"/>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144D79"/>
            </a:solidFill>
            <a:ln>
              <a:noFill/>
            </a:ln>
          </p:spPr>
        </p:sp>
        <p:sp>
          <p:nvSpPr>
            <p:cNvPr id="401" name="Google Shape;401;p26"/>
            <p:cNvSpPr txBox="1"/>
            <p:nvPr/>
          </p:nvSpPr>
          <p:spPr>
            <a:xfrm>
              <a:off x="127000" y="127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2" name="Google Shape;402;p26"/>
          <p:cNvSpPr txBox="1"/>
          <p:nvPr/>
        </p:nvSpPr>
        <p:spPr>
          <a:xfrm>
            <a:off x="2600630" y="2410577"/>
            <a:ext cx="8007716" cy="3906881"/>
          </a:xfrm>
          <a:prstGeom prst="rect">
            <a:avLst/>
          </a:prstGeom>
          <a:noFill/>
          <a:ln>
            <a:noFill/>
          </a:ln>
        </p:spPr>
        <p:txBody>
          <a:bodyPr anchorCtr="0" anchor="t" bIns="0" lIns="0" spcFirstLastPara="1" rIns="0" wrap="square" tIns="0">
            <a:spAutoFit/>
          </a:bodyPr>
          <a:lstStyle/>
          <a:p>
            <a:pPr indent="0" lvl="0" marL="0" marR="0" rtl="0" algn="ctr">
              <a:lnSpc>
                <a:spcPct val="98035"/>
              </a:lnSpc>
              <a:spcBef>
                <a:spcPts val="0"/>
              </a:spcBef>
              <a:spcAft>
                <a:spcPts val="0"/>
              </a:spcAft>
              <a:buNone/>
            </a:pPr>
            <a:r>
              <a:rPr b="1" i="0" lang="en-US" sz="14714" u="none" cap="none" strike="noStrike">
                <a:solidFill>
                  <a:srgbClr val="FFFFFF"/>
                </a:solidFill>
                <a:latin typeface="Poppins"/>
                <a:ea typeface="Poppins"/>
                <a:cs typeface="Poppins"/>
                <a:sym typeface="Poppins"/>
              </a:rPr>
              <a:t>Thank You</a:t>
            </a:r>
            <a:endParaRPr/>
          </a:p>
        </p:txBody>
      </p:sp>
      <p:grpSp>
        <p:nvGrpSpPr>
          <p:cNvPr id="403" name="Google Shape;403;p26"/>
          <p:cNvGrpSpPr/>
          <p:nvPr/>
        </p:nvGrpSpPr>
        <p:grpSpPr>
          <a:xfrm>
            <a:off x="7752620" y="5655272"/>
            <a:ext cx="5825753" cy="4968306"/>
            <a:chOff x="0" y="0"/>
            <a:chExt cx="812800" cy="693170"/>
          </a:xfrm>
        </p:grpSpPr>
        <p:sp>
          <p:nvSpPr>
            <p:cNvPr id="404" name="Google Shape;404;p26"/>
            <p:cNvSpPr/>
            <p:nvPr/>
          </p:nvSpPr>
          <p:spPr>
            <a:xfrm>
              <a:off x="0" y="0"/>
              <a:ext cx="812800" cy="693170"/>
            </a:xfrm>
            <a:custGeom>
              <a:rect b="b" l="l" r="r" t="t"/>
              <a:pathLst>
                <a:path extrusionOk="0" h="693170" w="812800">
                  <a:moveTo>
                    <a:pt x="406400" y="0"/>
                  </a:moveTo>
                  <a:lnTo>
                    <a:pt x="812800" y="693170"/>
                  </a:lnTo>
                  <a:lnTo>
                    <a:pt x="0" y="693170"/>
                  </a:lnTo>
                  <a:lnTo>
                    <a:pt x="406400" y="0"/>
                  </a:lnTo>
                  <a:close/>
                </a:path>
              </a:pathLst>
            </a:custGeom>
            <a:solidFill>
              <a:srgbClr val="052640"/>
            </a:solidFill>
            <a:ln>
              <a:noFill/>
            </a:ln>
          </p:spPr>
        </p:sp>
        <p:sp>
          <p:nvSpPr>
            <p:cNvPr id="405" name="Google Shape;405;p26"/>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6" name="Google Shape;406;p26"/>
          <p:cNvGrpSpPr/>
          <p:nvPr/>
        </p:nvGrpSpPr>
        <p:grpSpPr>
          <a:xfrm>
            <a:off x="13047272" y="-3642121"/>
            <a:ext cx="7148118" cy="11781546"/>
            <a:chOff x="0" y="0"/>
            <a:chExt cx="812800" cy="1339659"/>
          </a:xfrm>
        </p:grpSpPr>
        <p:sp>
          <p:nvSpPr>
            <p:cNvPr id="407" name="Google Shape;407;p26"/>
            <p:cNvSpPr/>
            <p:nvPr/>
          </p:nvSpPr>
          <p:spPr>
            <a:xfrm>
              <a:off x="0" y="0"/>
              <a:ext cx="812800" cy="1339659"/>
            </a:xfrm>
            <a:custGeom>
              <a:rect b="b" l="l" r="r" t="t"/>
              <a:pathLst>
                <a:path extrusionOk="0" h="1339659" w="812800">
                  <a:moveTo>
                    <a:pt x="406400" y="0"/>
                  </a:moveTo>
                  <a:lnTo>
                    <a:pt x="812800" y="669829"/>
                  </a:lnTo>
                  <a:lnTo>
                    <a:pt x="406400" y="1339659"/>
                  </a:lnTo>
                  <a:lnTo>
                    <a:pt x="0" y="669829"/>
                  </a:lnTo>
                  <a:lnTo>
                    <a:pt x="406400" y="0"/>
                  </a:lnTo>
                  <a:close/>
                </a:path>
              </a:pathLst>
            </a:custGeom>
            <a:solidFill>
              <a:srgbClr val="052640"/>
            </a:solidFill>
            <a:ln>
              <a:noFill/>
            </a:ln>
          </p:spPr>
        </p:sp>
        <p:sp>
          <p:nvSpPr>
            <p:cNvPr id="408" name="Google Shape;408;p26"/>
            <p:cNvSpPr txBox="1"/>
            <p:nvPr/>
          </p:nvSpPr>
          <p:spPr>
            <a:xfrm>
              <a:off x="139700" y="101600"/>
              <a:ext cx="533400" cy="5715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9" name="Google Shape;409;p26"/>
          <p:cNvGrpSpPr/>
          <p:nvPr/>
        </p:nvGrpSpPr>
        <p:grpSpPr>
          <a:xfrm>
            <a:off x="16764206" y="5341892"/>
            <a:ext cx="3574059" cy="5890773"/>
            <a:chOff x="0" y="0"/>
            <a:chExt cx="812800" cy="1339659"/>
          </a:xfrm>
        </p:grpSpPr>
        <p:sp>
          <p:nvSpPr>
            <p:cNvPr id="410" name="Google Shape;410;p26"/>
            <p:cNvSpPr/>
            <p:nvPr/>
          </p:nvSpPr>
          <p:spPr>
            <a:xfrm>
              <a:off x="0" y="0"/>
              <a:ext cx="812800" cy="1339659"/>
            </a:xfrm>
            <a:custGeom>
              <a:rect b="b" l="l" r="r" t="t"/>
              <a:pathLst>
                <a:path extrusionOk="0" h="1339659" w="812800">
                  <a:moveTo>
                    <a:pt x="406400" y="0"/>
                  </a:moveTo>
                  <a:lnTo>
                    <a:pt x="812800" y="669829"/>
                  </a:lnTo>
                  <a:lnTo>
                    <a:pt x="406400" y="1339659"/>
                  </a:lnTo>
                  <a:lnTo>
                    <a:pt x="0" y="669829"/>
                  </a:lnTo>
                  <a:lnTo>
                    <a:pt x="406400" y="0"/>
                  </a:lnTo>
                  <a:close/>
                </a:path>
              </a:pathLst>
            </a:custGeom>
            <a:solidFill>
              <a:srgbClr val="144D79"/>
            </a:solidFill>
            <a:ln>
              <a:noFill/>
            </a:ln>
          </p:spPr>
        </p:sp>
        <p:sp>
          <p:nvSpPr>
            <p:cNvPr id="411" name="Google Shape;411;p26"/>
            <p:cNvSpPr txBox="1"/>
            <p:nvPr/>
          </p:nvSpPr>
          <p:spPr>
            <a:xfrm>
              <a:off x="139700" y="101600"/>
              <a:ext cx="533400" cy="5715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transition>
    <p:wipe dir="l"/>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7"/>
          <p:cNvSpPr txBox="1"/>
          <p:nvPr/>
        </p:nvSpPr>
        <p:spPr>
          <a:xfrm>
            <a:off x="4281200" y="469775"/>
            <a:ext cx="9144000" cy="892800"/>
          </a:xfrm>
          <a:prstGeom prst="rect">
            <a:avLst/>
          </a:prstGeom>
          <a:noFill/>
          <a:ln>
            <a:noFill/>
          </a:ln>
        </p:spPr>
        <p:txBody>
          <a:bodyPr anchorCtr="0" anchor="t" bIns="45700" lIns="91425" spcFirstLastPara="1" rIns="91425" wrap="square" tIns="45700">
            <a:spAutoFit/>
          </a:bodyPr>
          <a:lstStyle/>
          <a:p>
            <a:pPr indent="0" lvl="0" marL="0" marR="0" rtl="0" algn="ctr">
              <a:lnSpc>
                <a:spcPct val="214666"/>
              </a:lnSpc>
              <a:spcBef>
                <a:spcPts val="0"/>
              </a:spcBef>
              <a:spcAft>
                <a:spcPts val="0"/>
              </a:spcAft>
              <a:buNone/>
            </a:pPr>
            <a:r>
              <a:rPr lang="en-US" sz="5200">
                <a:latin typeface="Poppins"/>
                <a:ea typeface="Poppins"/>
                <a:cs typeface="Poppins"/>
                <a:sym typeface="Poppins"/>
              </a:rPr>
              <a:t>Task assignment table</a:t>
            </a:r>
            <a:endParaRPr sz="600"/>
          </a:p>
        </p:txBody>
      </p:sp>
      <p:pic>
        <p:nvPicPr>
          <p:cNvPr id="417" name="Google Shape;417;p27"/>
          <p:cNvPicPr preferRelativeResize="0"/>
          <p:nvPr/>
        </p:nvPicPr>
        <p:blipFill>
          <a:blip r:embed="rId3">
            <a:alphaModFix/>
          </a:blip>
          <a:stretch>
            <a:fillRect/>
          </a:stretch>
        </p:blipFill>
        <p:spPr>
          <a:xfrm>
            <a:off x="2393850" y="1815900"/>
            <a:ext cx="12918701" cy="7390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1c7e1fac690_0_0"/>
          <p:cNvSpPr txBox="1"/>
          <p:nvPr/>
        </p:nvSpPr>
        <p:spPr>
          <a:xfrm>
            <a:off x="4686300" y="847275"/>
            <a:ext cx="91440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214666"/>
              </a:lnSpc>
              <a:spcBef>
                <a:spcPts val="0"/>
              </a:spcBef>
              <a:spcAft>
                <a:spcPts val="0"/>
              </a:spcAft>
              <a:buNone/>
            </a:pPr>
            <a:r>
              <a:rPr lang="en-US" sz="6000">
                <a:latin typeface="Poppins"/>
                <a:ea typeface="Poppins"/>
                <a:cs typeface="Poppins"/>
                <a:sym typeface="Poppins"/>
              </a:rPr>
              <a:t>Link youtube and drive</a:t>
            </a:r>
            <a:endParaRPr/>
          </a:p>
        </p:txBody>
      </p:sp>
      <p:sp>
        <p:nvSpPr>
          <p:cNvPr id="423" name="Google Shape;423;g1c7e1fac690_0_0"/>
          <p:cNvSpPr txBox="1"/>
          <p:nvPr/>
        </p:nvSpPr>
        <p:spPr>
          <a:xfrm>
            <a:off x="3844450" y="3429000"/>
            <a:ext cx="105918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5400" u="sng" cap="none" strike="noStrike">
                <a:solidFill>
                  <a:schemeClr val="dk1"/>
                </a:solidFill>
                <a:latin typeface="Poppins"/>
                <a:ea typeface="Poppins"/>
                <a:cs typeface="Poppins"/>
                <a:sym typeface="Poppins"/>
                <a:hlinkClick r:id="rId3">
                  <a:extLst>
                    <a:ext uri="{A12FA001-AC4F-418D-AE19-62706E023703}">
                      <ahyp:hlinkClr val="tx"/>
                    </a:ext>
                  </a:extLst>
                </a:hlinkClick>
              </a:rPr>
              <a:t>https://youtu.be/jz1-CyTCClc</a:t>
            </a:r>
            <a:endParaRPr sz="5400">
              <a:solidFill>
                <a:schemeClr val="dk1"/>
              </a:solidFill>
              <a:latin typeface="Poppins"/>
              <a:ea typeface="Poppins"/>
              <a:cs typeface="Poppins"/>
              <a:sym typeface="Poppins"/>
            </a:endParaRPr>
          </a:p>
        </p:txBody>
      </p:sp>
      <p:sp>
        <p:nvSpPr>
          <p:cNvPr id="424" name="Google Shape;424;g1c7e1fac690_0_0"/>
          <p:cNvSpPr txBox="1"/>
          <p:nvPr/>
        </p:nvSpPr>
        <p:spPr>
          <a:xfrm>
            <a:off x="3949675" y="4902675"/>
            <a:ext cx="11481000" cy="2586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dk1"/>
                </a:solidFill>
                <a:latin typeface="Poppins"/>
                <a:ea typeface="Poppins"/>
                <a:cs typeface="Poppins"/>
                <a:sym typeface="Poppins"/>
              </a:rPr>
              <a:t>https://drive.google.com/drive/u/0/folders/18e6hXJu_ETgyTHp0LXWYTbOEHsAt_Hg5</a:t>
            </a:r>
            <a:endParaRPr sz="5400">
              <a:solidFill>
                <a:schemeClr val="dk1"/>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grpSp>
        <p:nvGrpSpPr>
          <p:cNvPr id="143" name="Google Shape;143;p3"/>
          <p:cNvGrpSpPr/>
          <p:nvPr/>
        </p:nvGrpSpPr>
        <p:grpSpPr>
          <a:xfrm>
            <a:off x="2853920" y="3750062"/>
            <a:ext cx="6828899" cy="1508523"/>
            <a:chOff x="0" y="-38100"/>
            <a:chExt cx="2013669" cy="444825"/>
          </a:xfrm>
        </p:grpSpPr>
        <p:sp>
          <p:nvSpPr>
            <p:cNvPr id="144" name="Google Shape;144;p3"/>
            <p:cNvSpPr/>
            <p:nvPr/>
          </p:nvSpPr>
          <p:spPr>
            <a:xfrm>
              <a:off x="203200" y="-326"/>
              <a:ext cx="1810469" cy="407051"/>
            </a:xfrm>
            <a:custGeom>
              <a:rect b="b" l="l" r="r" t="t"/>
              <a:pathLst>
                <a:path extrusionOk="0" h="407051" w="1810469">
                  <a:moveTo>
                    <a:pt x="1810469" y="326"/>
                  </a:moveTo>
                  <a:cubicBezTo>
                    <a:pt x="1737656" y="0"/>
                    <a:pt x="1670235" y="38659"/>
                    <a:pt x="1633734" y="101663"/>
                  </a:cubicBezTo>
                  <a:cubicBezTo>
                    <a:pt x="1597233" y="164667"/>
                    <a:pt x="1597233" y="242385"/>
                    <a:pt x="1633734" y="305389"/>
                  </a:cubicBezTo>
                  <a:cubicBezTo>
                    <a:pt x="1670235" y="368393"/>
                    <a:pt x="1737656" y="407052"/>
                    <a:pt x="181046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526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txBox="1"/>
            <p:nvPr/>
          </p:nvSpPr>
          <p:spPr>
            <a:xfrm>
              <a:off x="0" y="-38100"/>
              <a:ext cx="812800"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6" name="Google Shape;146;p3"/>
          <p:cNvGrpSpPr/>
          <p:nvPr/>
        </p:nvGrpSpPr>
        <p:grpSpPr>
          <a:xfrm>
            <a:off x="6803291" y="1878408"/>
            <a:ext cx="6828899" cy="1508523"/>
            <a:chOff x="0" y="-38100"/>
            <a:chExt cx="2013669" cy="444825"/>
          </a:xfrm>
        </p:grpSpPr>
        <p:sp>
          <p:nvSpPr>
            <p:cNvPr id="147" name="Google Shape;147;p3"/>
            <p:cNvSpPr/>
            <p:nvPr/>
          </p:nvSpPr>
          <p:spPr>
            <a:xfrm>
              <a:off x="203200" y="-326"/>
              <a:ext cx="1810469" cy="407051"/>
            </a:xfrm>
            <a:custGeom>
              <a:rect b="b" l="l" r="r" t="t"/>
              <a:pathLst>
                <a:path extrusionOk="0" h="407051" w="1810469">
                  <a:moveTo>
                    <a:pt x="1810469" y="326"/>
                  </a:moveTo>
                  <a:cubicBezTo>
                    <a:pt x="1737656" y="0"/>
                    <a:pt x="1670235" y="38659"/>
                    <a:pt x="1633734" y="101663"/>
                  </a:cubicBezTo>
                  <a:cubicBezTo>
                    <a:pt x="1597233" y="164667"/>
                    <a:pt x="1597233" y="242385"/>
                    <a:pt x="1633734" y="305389"/>
                  </a:cubicBezTo>
                  <a:cubicBezTo>
                    <a:pt x="1670235" y="368393"/>
                    <a:pt x="1737656" y="407052"/>
                    <a:pt x="181046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526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txBox="1"/>
            <p:nvPr/>
          </p:nvSpPr>
          <p:spPr>
            <a:xfrm>
              <a:off x="0" y="-38100"/>
              <a:ext cx="812800"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9" name="Google Shape;149;p3"/>
          <p:cNvGrpSpPr/>
          <p:nvPr/>
        </p:nvGrpSpPr>
        <p:grpSpPr>
          <a:xfrm>
            <a:off x="7916075" y="5791122"/>
            <a:ext cx="6828899" cy="1508523"/>
            <a:chOff x="0" y="-38100"/>
            <a:chExt cx="2013669" cy="444825"/>
          </a:xfrm>
        </p:grpSpPr>
        <p:sp>
          <p:nvSpPr>
            <p:cNvPr id="150" name="Google Shape;150;p3"/>
            <p:cNvSpPr/>
            <p:nvPr/>
          </p:nvSpPr>
          <p:spPr>
            <a:xfrm>
              <a:off x="203200" y="-326"/>
              <a:ext cx="1810469" cy="407051"/>
            </a:xfrm>
            <a:custGeom>
              <a:rect b="b" l="l" r="r" t="t"/>
              <a:pathLst>
                <a:path extrusionOk="0" h="407051" w="1810469">
                  <a:moveTo>
                    <a:pt x="1810469" y="326"/>
                  </a:moveTo>
                  <a:cubicBezTo>
                    <a:pt x="1737656" y="0"/>
                    <a:pt x="1670235" y="38659"/>
                    <a:pt x="1633734" y="101663"/>
                  </a:cubicBezTo>
                  <a:cubicBezTo>
                    <a:pt x="1597233" y="164667"/>
                    <a:pt x="1597233" y="242385"/>
                    <a:pt x="1633734" y="305389"/>
                  </a:cubicBezTo>
                  <a:cubicBezTo>
                    <a:pt x="1670235" y="368393"/>
                    <a:pt x="1737656" y="407052"/>
                    <a:pt x="181046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526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txBox="1"/>
            <p:nvPr/>
          </p:nvSpPr>
          <p:spPr>
            <a:xfrm>
              <a:off x="0" y="-38100"/>
              <a:ext cx="812800"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2" name="Google Shape;152;p3"/>
          <p:cNvGrpSpPr/>
          <p:nvPr/>
        </p:nvGrpSpPr>
        <p:grpSpPr>
          <a:xfrm>
            <a:off x="14119192" y="8691754"/>
            <a:ext cx="4910995" cy="1946181"/>
            <a:chOff x="0" y="-38100"/>
            <a:chExt cx="1122472" cy="444825"/>
          </a:xfrm>
        </p:grpSpPr>
        <p:sp>
          <p:nvSpPr>
            <p:cNvPr id="153" name="Google Shape;153;p3"/>
            <p:cNvSpPr/>
            <p:nvPr/>
          </p:nvSpPr>
          <p:spPr>
            <a:xfrm>
              <a:off x="203200" y="-326"/>
              <a:ext cx="919272" cy="407051"/>
            </a:xfrm>
            <a:custGeom>
              <a:rect b="b" l="l" r="r" t="t"/>
              <a:pathLst>
                <a:path extrusionOk="0" h="407051" w="919272">
                  <a:moveTo>
                    <a:pt x="919272" y="326"/>
                  </a:moveTo>
                  <a:cubicBezTo>
                    <a:pt x="846460" y="0"/>
                    <a:pt x="779038" y="38659"/>
                    <a:pt x="742537" y="101663"/>
                  </a:cubicBezTo>
                  <a:cubicBezTo>
                    <a:pt x="706037" y="164667"/>
                    <a:pt x="706037" y="242385"/>
                    <a:pt x="742537" y="305389"/>
                  </a:cubicBezTo>
                  <a:cubicBezTo>
                    <a:pt x="779038" y="368393"/>
                    <a:pt x="846460" y="407052"/>
                    <a:pt x="919272"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526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txBox="1"/>
            <p:nvPr/>
          </p:nvSpPr>
          <p:spPr>
            <a:xfrm>
              <a:off x="0" y="-38100"/>
              <a:ext cx="812800"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5" name="Google Shape;155;p3"/>
          <p:cNvGrpSpPr/>
          <p:nvPr/>
        </p:nvGrpSpPr>
        <p:grpSpPr>
          <a:xfrm>
            <a:off x="-1719361" y="2045153"/>
            <a:ext cx="3542715" cy="1294356"/>
            <a:chOff x="0" y="-38100"/>
            <a:chExt cx="1217507" cy="444825"/>
          </a:xfrm>
        </p:grpSpPr>
        <p:sp>
          <p:nvSpPr>
            <p:cNvPr id="156" name="Google Shape;156;p3"/>
            <p:cNvSpPr/>
            <p:nvPr/>
          </p:nvSpPr>
          <p:spPr>
            <a:xfrm>
              <a:off x="203200" y="-326"/>
              <a:ext cx="1014307" cy="407051"/>
            </a:xfrm>
            <a:custGeom>
              <a:rect b="b" l="l" r="r" t="t"/>
              <a:pathLst>
                <a:path extrusionOk="0" h="407051" w="1014307">
                  <a:moveTo>
                    <a:pt x="1014307" y="326"/>
                  </a:moveTo>
                  <a:cubicBezTo>
                    <a:pt x="941495" y="0"/>
                    <a:pt x="874073" y="38659"/>
                    <a:pt x="837572" y="101663"/>
                  </a:cubicBezTo>
                  <a:cubicBezTo>
                    <a:pt x="801072" y="164667"/>
                    <a:pt x="801072" y="242385"/>
                    <a:pt x="837572" y="305389"/>
                  </a:cubicBezTo>
                  <a:cubicBezTo>
                    <a:pt x="874073" y="368393"/>
                    <a:pt x="941495" y="407052"/>
                    <a:pt x="1014307"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526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txBox="1"/>
            <p:nvPr/>
          </p:nvSpPr>
          <p:spPr>
            <a:xfrm>
              <a:off x="0" y="-38100"/>
              <a:ext cx="812800" cy="4445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58" name="Google Shape;158;p3"/>
          <p:cNvPicPr preferRelativeResize="0"/>
          <p:nvPr/>
        </p:nvPicPr>
        <p:blipFill rotWithShape="1">
          <a:blip r:embed="rId3">
            <a:alphaModFix/>
          </a:blip>
          <a:srcRect b="0" l="0" r="0" t="0"/>
          <a:stretch/>
        </p:blipFill>
        <p:spPr>
          <a:xfrm>
            <a:off x="8482510" y="2272134"/>
            <a:ext cx="1080033" cy="849176"/>
          </a:xfrm>
          <a:prstGeom prst="rect">
            <a:avLst/>
          </a:prstGeom>
          <a:noFill/>
          <a:ln>
            <a:noFill/>
          </a:ln>
        </p:spPr>
      </p:pic>
      <p:grpSp>
        <p:nvGrpSpPr>
          <p:cNvPr id="159" name="Google Shape;159;p3"/>
          <p:cNvGrpSpPr/>
          <p:nvPr/>
        </p:nvGrpSpPr>
        <p:grpSpPr>
          <a:xfrm>
            <a:off x="12821994" y="1530185"/>
            <a:ext cx="1076584" cy="1081410"/>
            <a:chOff x="1813" y="0"/>
            <a:chExt cx="809173" cy="812800"/>
          </a:xfrm>
        </p:grpSpPr>
        <p:sp>
          <p:nvSpPr>
            <p:cNvPr id="160" name="Google Shape;160;p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cap="flat" cmpd="sng" w="85725">
              <a:solidFill>
                <a:srgbClr val="0526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2" name="Google Shape;162;p3"/>
          <p:cNvGrpSpPr/>
          <p:nvPr/>
        </p:nvGrpSpPr>
        <p:grpSpPr>
          <a:xfrm>
            <a:off x="13880140" y="5528026"/>
            <a:ext cx="1076584" cy="1081410"/>
            <a:chOff x="1813" y="0"/>
            <a:chExt cx="809173" cy="812800"/>
          </a:xfrm>
        </p:grpSpPr>
        <p:sp>
          <p:nvSpPr>
            <p:cNvPr id="163" name="Google Shape;163;p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cap="flat" cmpd="sng" w="85725">
              <a:solidFill>
                <a:srgbClr val="0526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5" name="Google Shape;165;p3"/>
          <p:cNvGrpSpPr/>
          <p:nvPr/>
        </p:nvGrpSpPr>
        <p:grpSpPr>
          <a:xfrm>
            <a:off x="13880140" y="8569194"/>
            <a:ext cx="1076584" cy="1081410"/>
            <a:chOff x="1813" y="0"/>
            <a:chExt cx="809173" cy="812800"/>
          </a:xfrm>
        </p:grpSpPr>
        <p:sp>
          <p:nvSpPr>
            <p:cNvPr id="166" name="Google Shape;166;p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cap="flat" cmpd="sng" w="85725">
              <a:solidFill>
                <a:srgbClr val="0526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8" name="Google Shape;168;p3"/>
          <p:cNvGrpSpPr/>
          <p:nvPr/>
        </p:nvGrpSpPr>
        <p:grpSpPr>
          <a:xfrm>
            <a:off x="1935715" y="2817125"/>
            <a:ext cx="605655" cy="608370"/>
            <a:chOff x="1813" y="0"/>
            <a:chExt cx="809173" cy="812800"/>
          </a:xfrm>
        </p:grpSpPr>
        <p:sp>
          <p:nvSpPr>
            <p:cNvPr id="169" name="Google Shape;169;p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cap="flat" cmpd="sng" w="66675">
              <a:solidFill>
                <a:srgbClr val="0526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1" name="Google Shape;171;p3"/>
          <p:cNvGrpSpPr/>
          <p:nvPr/>
        </p:nvGrpSpPr>
        <p:grpSpPr>
          <a:xfrm>
            <a:off x="3497639" y="3305990"/>
            <a:ext cx="1076584" cy="1081410"/>
            <a:chOff x="1813" y="0"/>
            <a:chExt cx="809173" cy="812800"/>
          </a:xfrm>
        </p:grpSpPr>
        <p:sp>
          <p:nvSpPr>
            <p:cNvPr id="172" name="Google Shape;172;p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cap="flat" cmpd="sng" w="85725">
              <a:solidFill>
                <a:srgbClr val="0526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74" name="Google Shape;174;p3"/>
          <p:cNvPicPr preferRelativeResize="0"/>
          <p:nvPr/>
        </p:nvPicPr>
        <p:blipFill rotWithShape="1">
          <a:blip r:embed="rId4">
            <a:alphaModFix/>
          </a:blip>
          <a:srcRect b="0" l="0" r="0" t="0"/>
          <a:stretch/>
        </p:blipFill>
        <p:spPr>
          <a:xfrm>
            <a:off x="9470014" y="6068731"/>
            <a:ext cx="987233" cy="987233"/>
          </a:xfrm>
          <a:prstGeom prst="rect">
            <a:avLst/>
          </a:prstGeom>
          <a:noFill/>
          <a:ln>
            <a:noFill/>
          </a:ln>
        </p:spPr>
      </p:pic>
      <p:pic>
        <p:nvPicPr>
          <p:cNvPr id="175" name="Google Shape;175;p3"/>
          <p:cNvPicPr preferRelativeResize="0"/>
          <p:nvPr/>
        </p:nvPicPr>
        <p:blipFill rotWithShape="1">
          <a:blip r:embed="rId5">
            <a:alphaModFix/>
          </a:blip>
          <a:srcRect b="0" l="0" r="0" t="0"/>
          <a:stretch/>
        </p:blipFill>
        <p:spPr>
          <a:xfrm>
            <a:off x="8046305" y="4095678"/>
            <a:ext cx="872409" cy="851788"/>
          </a:xfrm>
          <a:prstGeom prst="rect">
            <a:avLst/>
          </a:prstGeom>
          <a:noFill/>
          <a:ln>
            <a:noFill/>
          </a:ln>
        </p:spPr>
      </p:pic>
      <p:sp>
        <p:nvSpPr>
          <p:cNvPr id="176" name="Google Shape;176;p3"/>
          <p:cNvSpPr txBox="1"/>
          <p:nvPr/>
        </p:nvSpPr>
        <p:spPr>
          <a:xfrm>
            <a:off x="1028700" y="895350"/>
            <a:ext cx="5302165" cy="792922"/>
          </a:xfrm>
          <a:prstGeom prst="rect">
            <a:avLst/>
          </a:prstGeom>
          <a:noFill/>
          <a:ln>
            <a:noFill/>
          </a:ln>
        </p:spPr>
        <p:txBody>
          <a:bodyPr anchorCtr="0" anchor="t" bIns="0" lIns="0" spcFirstLastPara="1" rIns="0" wrap="square" tIns="0">
            <a:spAutoFit/>
          </a:bodyPr>
          <a:lstStyle/>
          <a:p>
            <a:pPr indent="0" lvl="0" marL="0" marR="0" rtl="0" algn="l">
              <a:lnSpc>
                <a:spcPct val="139885"/>
              </a:lnSpc>
              <a:spcBef>
                <a:spcPts val="0"/>
              </a:spcBef>
              <a:spcAft>
                <a:spcPts val="0"/>
              </a:spcAft>
              <a:buNone/>
            </a:pPr>
            <a:r>
              <a:rPr b="1" i="0" lang="en-US" sz="4375" u="none" cap="none" strike="noStrike">
                <a:solidFill>
                  <a:srgbClr val="000000"/>
                </a:solidFill>
                <a:latin typeface="Poppins"/>
                <a:ea typeface="Poppins"/>
                <a:cs typeface="Poppins"/>
                <a:sym typeface="Poppins"/>
              </a:rPr>
              <a:t>Table of contents</a:t>
            </a:r>
            <a:endParaRPr/>
          </a:p>
        </p:txBody>
      </p:sp>
      <p:sp>
        <p:nvSpPr>
          <p:cNvPr id="177" name="Google Shape;177;p3"/>
          <p:cNvSpPr txBox="1"/>
          <p:nvPr/>
        </p:nvSpPr>
        <p:spPr>
          <a:xfrm>
            <a:off x="10371925" y="2394866"/>
            <a:ext cx="2606304" cy="3524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2300" u="none" cap="none" strike="noStrike">
                <a:solidFill>
                  <a:srgbClr val="FFFFFF"/>
                </a:solidFill>
                <a:latin typeface="Poppins"/>
                <a:ea typeface="Poppins"/>
                <a:cs typeface="Poppins"/>
                <a:sym typeface="Poppins"/>
              </a:rPr>
              <a:t>Blockchain </a:t>
            </a:r>
            <a:endParaRPr/>
          </a:p>
        </p:txBody>
      </p:sp>
      <p:sp>
        <p:nvSpPr>
          <p:cNvPr id="178" name="Google Shape;178;p3"/>
          <p:cNvSpPr txBox="1"/>
          <p:nvPr/>
        </p:nvSpPr>
        <p:spPr>
          <a:xfrm>
            <a:off x="10371925" y="6428460"/>
            <a:ext cx="2606304" cy="3524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2300" u="none" cap="none" strike="noStrike">
                <a:solidFill>
                  <a:srgbClr val="FFFFFF"/>
                </a:solidFill>
                <a:latin typeface="Poppins"/>
                <a:ea typeface="Poppins"/>
                <a:cs typeface="Poppins"/>
                <a:sym typeface="Poppins"/>
              </a:rPr>
              <a:t>Website</a:t>
            </a:r>
            <a:endParaRPr/>
          </a:p>
        </p:txBody>
      </p:sp>
      <p:sp>
        <p:nvSpPr>
          <p:cNvPr id="179" name="Google Shape;179;p3"/>
          <p:cNvSpPr txBox="1"/>
          <p:nvPr/>
        </p:nvSpPr>
        <p:spPr>
          <a:xfrm>
            <a:off x="4745546" y="4387400"/>
            <a:ext cx="3170640" cy="3524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2300" u="none" cap="none" strike="noStrike">
                <a:solidFill>
                  <a:srgbClr val="FFFFFF"/>
                </a:solidFill>
                <a:latin typeface="Poppins"/>
                <a:ea typeface="Poppins"/>
                <a:cs typeface="Poppins"/>
                <a:sym typeface="Poppins"/>
              </a:rPr>
              <a:t>Smart contract</a:t>
            </a:r>
            <a:endParaRPr/>
          </a:p>
        </p:txBody>
      </p:sp>
      <p:sp>
        <p:nvSpPr>
          <p:cNvPr id="180" name="Google Shape;180;p3"/>
          <p:cNvSpPr txBox="1"/>
          <p:nvPr/>
        </p:nvSpPr>
        <p:spPr>
          <a:xfrm>
            <a:off x="13061046" y="1826392"/>
            <a:ext cx="598483" cy="46994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2975" u="none" cap="none" strike="noStrike">
                <a:solidFill>
                  <a:srgbClr val="000000"/>
                </a:solidFill>
                <a:latin typeface="Poppins"/>
                <a:ea typeface="Poppins"/>
                <a:cs typeface="Poppins"/>
                <a:sym typeface="Poppins"/>
              </a:rPr>
              <a:t>01</a:t>
            </a:r>
            <a:endParaRPr/>
          </a:p>
        </p:txBody>
      </p:sp>
      <p:sp>
        <p:nvSpPr>
          <p:cNvPr id="181" name="Google Shape;181;p3"/>
          <p:cNvSpPr txBox="1"/>
          <p:nvPr/>
        </p:nvSpPr>
        <p:spPr>
          <a:xfrm>
            <a:off x="14119192" y="5824232"/>
            <a:ext cx="598483" cy="46994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2975" u="none" cap="none" strike="noStrike">
                <a:solidFill>
                  <a:srgbClr val="000000"/>
                </a:solidFill>
                <a:latin typeface="Poppins"/>
                <a:ea typeface="Poppins"/>
                <a:cs typeface="Poppins"/>
                <a:sym typeface="Poppins"/>
              </a:rPr>
              <a:t>03</a:t>
            </a:r>
            <a:endParaRPr/>
          </a:p>
        </p:txBody>
      </p:sp>
      <p:sp>
        <p:nvSpPr>
          <p:cNvPr id="182" name="Google Shape;182;p3"/>
          <p:cNvSpPr txBox="1"/>
          <p:nvPr/>
        </p:nvSpPr>
        <p:spPr>
          <a:xfrm>
            <a:off x="3736691" y="3634771"/>
            <a:ext cx="598483" cy="46994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2975" u="none" cap="none" strike="noStrike">
                <a:solidFill>
                  <a:srgbClr val="000000"/>
                </a:solidFill>
                <a:latin typeface="Poppins"/>
                <a:ea typeface="Poppins"/>
                <a:cs typeface="Poppins"/>
                <a:sym typeface="Poppins"/>
              </a:rPr>
              <a:t>02</a:t>
            </a:r>
            <a:endParaRPr/>
          </a:p>
        </p:txBody>
      </p:sp>
    </p:spTree>
  </p:cSld>
  <p:clrMapOvr>
    <a:masterClrMapping/>
  </p:clrMapOvr>
  <p:transition>
    <p:wipe dir="l"/>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grpSp>
        <p:nvGrpSpPr>
          <p:cNvPr id="187" name="Google Shape;187;p4"/>
          <p:cNvGrpSpPr/>
          <p:nvPr/>
        </p:nvGrpSpPr>
        <p:grpSpPr>
          <a:xfrm>
            <a:off x="1516761" y="759313"/>
            <a:ext cx="6139792" cy="1572024"/>
            <a:chOff x="203200" y="-28576"/>
            <a:chExt cx="1810469" cy="463550"/>
          </a:xfrm>
        </p:grpSpPr>
        <p:sp>
          <p:nvSpPr>
            <p:cNvPr id="188" name="Google Shape;188;p4"/>
            <p:cNvSpPr/>
            <p:nvPr/>
          </p:nvSpPr>
          <p:spPr>
            <a:xfrm>
              <a:off x="203200" y="-326"/>
              <a:ext cx="1810469" cy="407051"/>
            </a:xfrm>
            <a:custGeom>
              <a:rect b="b" l="l" r="r" t="t"/>
              <a:pathLst>
                <a:path extrusionOk="0" h="407051" w="1810469">
                  <a:moveTo>
                    <a:pt x="1810469" y="326"/>
                  </a:moveTo>
                  <a:cubicBezTo>
                    <a:pt x="1737656" y="0"/>
                    <a:pt x="1670235" y="38659"/>
                    <a:pt x="1633734" y="101663"/>
                  </a:cubicBezTo>
                  <a:cubicBezTo>
                    <a:pt x="1597233" y="164667"/>
                    <a:pt x="1597233" y="242385"/>
                    <a:pt x="1633734" y="305389"/>
                  </a:cubicBezTo>
                  <a:cubicBezTo>
                    <a:pt x="1670235" y="368393"/>
                    <a:pt x="1737656" y="407052"/>
                    <a:pt x="181046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526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txBox="1"/>
            <p:nvPr/>
          </p:nvSpPr>
          <p:spPr>
            <a:xfrm>
              <a:off x="493891" y="-28576"/>
              <a:ext cx="812800" cy="463550"/>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0" i="0" lang="en-US" sz="2300" u="none" cap="none" strike="noStrike">
                  <a:solidFill>
                    <a:srgbClr val="FFFFFF"/>
                  </a:solidFill>
                  <a:latin typeface="Poppins"/>
                  <a:ea typeface="Poppins"/>
                  <a:cs typeface="Poppins"/>
                  <a:sym typeface="Poppins"/>
                </a:rPr>
                <a:t>Blockchain</a:t>
              </a:r>
              <a:endParaRPr/>
            </a:p>
          </p:txBody>
        </p:sp>
      </p:grpSp>
      <p:grpSp>
        <p:nvGrpSpPr>
          <p:cNvPr id="190" name="Google Shape;190;p4"/>
          <p:cNvGrpSpPr/>
          <p:nvPr/>
        </p:nvGrpSpPr>
        <p:grpSpPr>
          <a:xfrm>
            <a:off x="1471374" y="315517"/>
            <a:ext cx="1076584" cy="1081410"/>
            <a:chOff x="1813" y="0"/>
            <a:chExt cx="809173" cy="812800"/>
          </a:xfrm>
        </p:grpSpPr>
        <p:sp>
          <p:nvSpPr>
            <p:cNvPr id="191" name="Google Shape;191;p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cap="flat" cmpd="sng" w="85725">
              <a:solidFill>
                <a:srgbClr val="0526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93" name="Google Shape;193;p4"/>
          <p:cNvPicPr preferRelativeResize="0"/>
          <p:nvPr/>
        </p:nvPicPr>
        <p:blipFill rotWithShape="1">
          <a:blip r:embed="rId3">
            <a:alphaModFix/>
          </a:blip>
          <a:srcRect b="0" l="0" r="0" t="0"/>
          <a:stretch/>
        </p:blipFill>
        <p:spPr>
          <a:xfrm>
            <a:off x="12297456" y="2770782"/>
            <a:ext cx="4961844" cy="5319716"/>
          </a:xfrm>
          <a:prstGeom prst="rect">
            <a:avLst/>
          </a:prstGeom>
          <a:noFill/>
          <a:ln>
            <a:noFill/>
          </a:ln>
        </p:spPr>
      </p:pic>
      <p:pic>
        <p:nvPicPr>
          <p:cNvPr id="194" name="Google Shape;194;p4"/>
          <p:cNvPicPr preferRelativeResize="0"/>
          <p:nvPr/>
        </p:nvPicPr>
        <p:blipFill rotWithShape="1">
          <a:blip r:embed="rId4">
            <a:alphaModFix/>
          </a:blip>
          <a:srcRect b="0" l="0" r="0" t="0"/>
          <a:stretch/>
        </p:blipFill>
        <p:spPr>
          <a:xfrm>
            <a:off x="1468962" y="2770782"/>
            <a:ext cx="8362224" cy="5581785"/>
          </a:xfrm>
          <a:prstGeom prst="rect">
            <a:avLst/>
          </a:prstGeom>
          <a:noFill/>
          <a:ln>
            <a:noFill/>
          </a:ln>
        </p:spPr>
      </p:pic>
      <p:sp>
        <p:nvSpPr>
          <p:cNvPr id="195" name="Google Shape;195;p4"/>
          <p:cNvSpPr txBox="1"/>
          <p:nvPr/>
        </p:nvSpPr>
        <p:spPr>
          <a:xfrm>
            <a:off x="1710425" y="611724"/>
            <a:ext cx="598483" cy="46994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2975" u="none" cap="none" strike="noStrike">
                <a:solidFill>
                  <a:srgbClr val="000000"/>
                </a:solidFill>
                <a:latin typeface="Poppins"/>
                <a:ea typeface="Poppins"/>
                <a:cs typeface="Poppins"/>
                <a:sym typeface="Poppins"/>
              </a:rPr>
              <a:t>1</a:t>
            </a:r>
            <a:endParaRPr/>
          </a:p>
        </p:txBody>
      </p:sp>
      <p:pic>
        <p:nvPicPr>
          <p:cNvPr id="196" name="Google Shape;196;p4"/>
          <p:cNvPicPr preferRelativeResize="0"/>
          <p:nvPr/>
        </p:nvPicPr>
        <p:blipFill rotWithShape="1">
          <a:blip r:embed="rId5">
            <a:alphaModFix/>
          </a:blip>
          <a:srcRect b="0" l="0" r="0" t="0"/>
          <a:stretch/>
        </p:blipFill>
        <p:spPr>
          <a:xfrm>
            <a:off x="5782182" y="1148350"/>
            <a:ext cx="1080033" cy="849176"/>
          </a:xfrm>
          <a:prstGeom prst="rect">
            <a:avLst/>
          </a:prstGeom>
          <a:noFill/>
          <a:ln>
            <a:noFill/>
          </a:ln>
        </p:spPr>
      </p:pic>
    </p:spTree>
  </p:cSld>
  <p:clrMapOvr>
    <a:masterClrMapping/>
  </p:clrMapOvr>
  <p:transition>
    <p:wipe dir="l"/>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5"/>
          <p:cNvPicPr preferRelativeResize="0"/>
          <p:nvPr/>
        </p:nvPicPr>
        <p:blipFill rotWithShape="1">
          <a:blip r:embed="rId3">
            <a:alphaModFix/>
          </a:blip>
          <a:srcRect b="0" l="0" r="0" t="0"/>
          <a:stretch/>
        </p:blipFill>
        <p:spPr>
          <a:xfrm>
            <a:off x="1028700" y="451861"/>
            <a:ext cx="1319186" cy="2032259"/>
          </a:xfrm>
          <a:prstGeom prst="rect">
            <a:avLst/>
          </a:prstGeom>
          <a:noFill/>
          <a:ln>
            <a:noFill/>
          </a:ln>
        </p:spPr>
      </p:pic>
      <p:sp>
        <p:nvSpPr>
          <p:cNvPr id="202" name="Google Shape;202;p5"/>
          <p:cNvSpPr txBox="1"/>
          <p:nvPr/>
        </p:nvSpPr>
        <p:spPr>
          <a:xfrm>
            <a:off x="1028700" y="3281680"/>
            <a:ext cx="16230600" cy="3618865"/>
          </a:xfrm>
          <a:prstGeom prst="rect">
            <a:avLst/>
          </a:prstGeom>
          <a:noFill/>
          <a:ln>
            <a:noFill/>
          </a:ln>
        </p:spPr>
        <p:txBody>
          <a:bodyPr anchorCtr="0" anchor="t" bIns="0" lIns="0" spcFirstLastPara="1" rIns="0" wrap="square" tIns="0">
            <a:spAutoFit/>
          </a:bodyPr>
          <a:lstStyle/>
          <a:p>
            <a:pPr indent="-367029" lvl="1" marL="734060" marR="0" rtl="0" algn="l">
              <a:lnSpc>
                <a:spcPct val="140000"/>
              </a:lnSpc>
              <a:spcBef>
                <a:spcPts val="0"/>
              </a:spcBef>
              <a:spcAft>
                <a:spcPts val="0"/>
              </a:spcAft>
              <a:buClr>
                <a:srgbClr val="000000"/>
              </a:buClr>
              <a:buSzPts val="3400"/>
              <a:buFont typeface="Arial"/>
              <a:buChar char="•"/>
            </a:pPr>
            <a:r>
              <a:rPr b="0" i="0" lang="en-US" sz="3400" u="none" cap="none" strike="noStrike">
                <a:solidFill>
                  <a:srgbClr val="000000"/>
                </a:solidFill>
                <a:latin typeface="Poppins"/>
                <a:ea typeface="Poppins"/>
                <a:cs typeface="Poppins"/>
                <a:sym typeface="Poppins"/>
              </a:rPr>
              <a:t>Blockchain is a technology that allows the transmission of data securely based on an extremely complex encryption system, similar to a company's ledger, where cash is closely monitored.</a:t>
            </a:r>
            <a:endParaRPr/>
          </a:p>
          <a:p>
            <a:pPr indent="-367029" lvl="1" marL="734060" marR="0" rtl="0" algn="l">
              <a:lnSpc>
                <a:spcPct val="140000"/>
              </a:lnSpc>
              <a:spcBef>
                <a:spcPts val="0"/>
              </a:spcBef>
              <a:spcAft>
                <a:spcPts val="0"/>
              </a:spcAft>
              <a:buClr>
                <a:srgbClr val="000000"/>
              </a:buClr>
              <a:buSzPts val="3400"/>
              <a:buFont typeface="Arial"/>
              <a:buChar char="•"/>
            </a:pPr>
            <a:r>
              <a:rPr b="0" i="0" lang="en-US" sz="3400" u="none" cap="none" strike="noStrike">
                <a:solidFill>
                  <a:srgbClr val="000000"/>
                </a:solidFill>
                <a:latin typeface="Poppins"/>
                <a:ea typeface="Poppins"/>
                <a:cs typeface="Poppins"/>
                <a:sym typeface="Poppins"/>
              </a:rPr>
              <a:t>Information in the Blockchain cannot be changed and can only be added when there is a consensus of all nodes in the system. </a:t>
            </a:r>
            <a:endParaRPr/>
          </a:p>
          <a:p>
            <a:pPr indent="-367029" lvl="1" marL="734060" marR="0" rtl="0" algn="l">
              <a:lnSpc>
                <a:spcPct val="140000"/>
              </a:lnSpc>
              <a:spcBef>
                <a:spcPts val="0"/>
              </a:spcBef>
              <a:spcAft>
                <a:spcPts val="0"/>
              </a:spcAft>
              <a:buClr>
                <a:srgbClr val="000000"/>
              </a:buClr>
              <a:buSzPts val="3400"/>
              <a:buFont typeface="Arial"/>
              <a:buChar char="•"/>
            </a:pPr>
            <a:r>
              <a:rPr b="0" i="0" lang="en-US" sz="3400" u="none" cap="none" strike="noStrike">
                <a:solidFill>
                  <a:srgbClr val="000000"/>
                </a:solidFill>
                <a:latin typeface="Poppins"/>
                <a:ea typeface="Poppins"/>
                <a:cs typeface="Poppins"/>
                <a:sym typeface="Poppins"/>
              </a:rPr>
              <a:t> This is a highly secure system against the possibility of data theft.</a:t>
            </a:r>
            <a:endParaRPr/>
          </a:p>
        </p:txBody>
      </p:sp>
      <p:sp>
        <p:nvSpPr>
          <p:cNvPr id="203" name="Google Shape;203;p5"/>
          <p:cNvSpPr txBox="1"/>
          <p:nvPr/>
        </p:nvSpPr>
        <p:spPr>
          <a:xfrm>
            <a:off x="776917" y="1028700"/>
            <a:ext cx="16230600" cy="145542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US" sz="9600" u="none" cap="none" strike="noStrike">
                <a:solidFill>
                  <a:srgbClr val="000000"/>
                </a:solidFill>
                <a:latin typeface="Poppins"/>
                <a:ea typeface="Poppins"/>
                <a:cs typeface="Poppins"/>
                <a:sym typeface="Poppins"/>
              </a:rPr>
              <a:t>What is Blockchain?</a:t>
            </a:r>
            <a:endParaRPr/>
          </a:p>
        </p:txBody>
      </p:sp>
    </p:spTree>
  </p:cSld>
  <p:clrMapOvr>
    <a:masterClrMapping/>
  </p:clrMapOvr>
  <p:transition>
    <p:wipe dir="l"/>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6"/>
          <p:cNvSpPr txBox="1"/>
          <p:nvPr/>
        </p:nvSpPr>
        <p:spPr>
          <a:xfrm>
            <a:off x="1028700" y="3684270"/>
            <a:ext cx="14166182" cy="5574030"/>
          </a:xfrm>
          <a:prstGeom prst="rect">
            <a:avLst/>
          </a:prstGeom>
          <a:noFill/>
          <a:ln>
            <a:noFill/>
          </a:ln>
        </p:spPr>
        <p:txBody>
          <a:bodyPr anchorCtr="0" anchor="t" bIns="0" lIns="0" spcFirstLastPara="1" rIns="0" wrap="square" tIns="0">
            <a:spAutoFit/>
          </a:bodyPr>
          <a:lstStyle/>
          <a:p>
            <a:pPr indent="-399415" lvl="1" marL="798830" marR="0" rtl="0" algn="just">
              <a:lnSpc>
                <a:spcPct val="150000"/>
              </a:lnSpc>
              <a:spcBef>
                <a:spcPts val="0"/>
              </a:spcBef>
              <a:spcAft>
                <a:spcPts val="0"/>
              </a:spcAft>
              <a:buClr>
                <a:srgbClr val="000000"/>
              </a:buClr>
              <a:buSzPts val="3700"/>
              <a:buFont typeface="Arial"/>
              <a:buChar char="•"/>
            </a:pPr>
            <a:r>
              <a:rPr b="1" i="0" lang="en-US" sz="3700" u="none" cap="none" strike="noStrike">
                <a:solidFill>
                  <a:srgbClr val="000000"/>
                </a:solidFill>
                <a:latin typeface="Poppins"/>
                <a:ea typeface="Poppins"/>
                <a:cs typeface="Poppins"/>
                <a:sym typeface="Poppins"/>
              </a:rPr>
              <a:t>Cryptography: </a:t>
            </a:r>
            <a:r>
              <a:rPr b="0" i="0" lang="en-US" sz="3700" u="none" cap="none" strike="noStrike">
                <a:solidFill>
                  <a:srgbClr val="000000"/>
                </a:solidFill>
                <a:latin typeface="Poppins"/>
                <a:ea typeface="Poppins"/>
                <a:cs typeface="Poppins"/>
                <a:sym typeface="Poppins"/>
              </a:rPr>
              <a:t>Using public keys and hash functions to ensure transparency, integrity, and privacy.</a:t>
            </a:r>
            <a:endParaRPr/>
          </a:p>
          <a:p>
            <a:pPr indent="-399415" lvl="1" marL="798830" marR="0" rtl="0" algn="just">
              <a:lnSpc>
                <a:spcPct val="150000"/>
              </a:lnSpc>
              <a:spcBef>
                <a:spcPts val="0"/>
              </a:spcBef>
              <a:spcAft>
                <a:spcPts val="0"/>
              </a:spcAft>
              <a:buClr>
                <a:srgbClr val="000000"/>
              </a:buClr>
              <a:buSzPts val="3700"/>
              <a:buFont typeface="Arial"/>
              <a:buChar char="•"/>
            </a:pPr>
            <a:r>
              <a:rPr b="1" i="0" lang="en-US" sz="3700" u="none" cap="none" strike="noStrike">
                <a:solidFill>
                  <a:srgbClr val="000000"/>
                </a:solidFill>
                <a:latin typeface="Poppins"/>
                <a:ea typeface="Poppins"/>
                <a:cs typeface="Poppins"/>
                <a:sym typeface="Poppins"/>
              </a:rPr>
              <a:t>Peer-to-peer network: </a:t>
            </a:r>
            <a:r>
              <a:rPr b="0" i="0" lang="en-US" sz="3700" u="none" cap="none" strike="noStrike">
                <a:solidFill>
                  <a:srgbClr val="000000"/>
                </a:solidFill>
                <a:latin typeface="Poppins"/>
                <a:ea typeface="Poppins"/>
                <a:cs typeface="Poppins"/>
                <a:sym typeface="Poppins"/>
              </a:rPr>
              <a:t>Each node in the network is considered as a client and also a server to store a copy of the application.</a:t>
            </a:r>
            <a:endParaRPr/>
          </a:p>
          <a:p>
            <a:pPr indent="-399415" lvl="1" marL="798830" marR="0" rtl="0" algn="just">
              <a:lnSpc>
                <a:spcPct val="150000"/>
              </a:lnSpc>
              <a:spcBef>
                <a:spcPts val="0"/>
              </a:spcBef>
              <a:spcAft>
                <a:spcPts val="0"/>
              </a:spcAft>
              <a:buClr>
                <a:srgbClr val="000000"/>
              </a:buClr>
              <a:buSzPts val="3700"/>
              <a:buFont typeface="Arial"/>
              <a:buChar char="•"/>
            </a:pPr>
            <a:r>
              <a:rPr b="1" i="0" lang="en-US" sz="3700" u="none" cap="none" strike="noStrike">
                <a:solidFill>
                  <a:srgbClr val="000000"/>
                </a:solidFill>
                <a:latin typeface="Poppins"/>
                <a:ea typeface="Poppins"/>
                <a:cs typeface="Poppins"/>
                <a:sym typeface="Poppins"/>
              </a:rPr>
              <a:t>Game theory: </a:t>
            </a:r>
            <a:r>
              <a:rPr b="0" i="0" lang="en-US" sz="3700" u="none" cap="none" strike="noStrike">
                <a:solidFill>
                  <a:srgbClr val="000000"/>
                </a:solidFill>
                <a:latin typeface="Poppins"/>
                <a:ea typeface="Poppins"/>
                <a:cs typeface="Poppins"/>
                <a:sym typeface="Poppins"/>
              </a:rPr>
              <a:t>All nodes participating in the system must obey the rules of the consensus game (PoW, PoS…) and are motivated by economic motivation.</a:t>
            </a:r>
            <a:endParaRPr/>
          </a:p>
        </p:txBody>
      </p:sp>
      <p:sp>
        <p:nvSpPr>
          <p:cNvPr id="209" name="Google Shape;209;p6"/>
          <p:cNvSpPr txBox="1"/>
          <p:nvPr/>
        </p:nvSpPr>
        <p:spPr>
          <a:xfrm>
            <a:off x="1028700" y="962025"/>
            <a:ext cx="15692667" cy="31527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6800" u="none" cap="none" strike="noStrike">
                <a:solidFill>
                  <a:srgbClr val="000000"/>
                </a:solidFill>
                <a:latin typeface="Poppins"/>
                <a:ea typeface="Poppins"/>
                <a:cs typeface="Poppins"/>
                <a:sym typeface="Poppins"/>
              </a:rPr>
              <a:t>Blockchain technology is a combination of 3 technologies:</a:t>
            </a:r>
            <a:endParaRPr/>
          </a:p>
          <a:p>
            <a:pPr indent="0" lvl="0" marL="0" marR="0" rtl="0" algn="l">
              <a:lnSpc>
                <a:spcPct val="120000"/>
              </a:lnSpc>
              <a:spcBef>
                <a:spcPts val="0"/>
              </a:spcBef>
              <a:spcAft>
                <a:spcPts val="0"/>
              </a:spcAft>
              <a:buNone/>
            </a:pPr>
            <a:r>
              <a:t/>
            </a:r>
            <a:endParaRPr b="1" i="0" sz="6800" u="none" cap="none" strike="noStrike">
              <a:solidFill>
                <a:srgbClr val="000000"/>
              </a:solidFill>
              <a:latin typeface="Poppins"/>
              <a:ea typeface="Poppins"/>
              <a:cs typeface="Poppins"/>
              <a:sym typeface="Poppins"/>
            </a:endParaRPr>
          </a:p>
        </p:txBody>
      </p:sp>
    </p:spTree>
  </p:cSld>
  <p:clrMapOvr>
    <a:masterClrMapping/>
  </p:clrMapOvr>
  <p:transition>
    <p:wipe dir="l"/>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7"/>
          <p:cNvSpPr txBox="1"/>
          <p:nvPr/>
        </p:nvSpPr>
        <p:spPr>
          <a:xfrm>
            <a:off x="1280483" y="1465280"/>
            <a:ext cx="16230600" cy="8470900"/>
          </a:xfrm>
          <a:prstGeom prst="rect">
            <a:avLst/>
          </a:prstGeom>
          <a:noFill/>
          <a:ln>
            <a:noFill/>
          </a:ln>
        </p:spPr>
        <p:txBody>
          <a:bodyPr anchorCtr="0" anchor="t" bIns="0" lIns="0" spcFirstLastPara="1" rIns="0" wrap="square" tIns="0">
            <a:spAutoFit/>
          </a:bodyPr>
          <a:lstStyle/>
          <a:p>
            <a:pPr indent="-431800" lvl="1" marL="863600" marR="0" rtl="0" algn="l">
              <a:lnSpc>
                <a:spcPct val="140000"/>
              </a:lnSpc>
              <a:spcBef>
                <a:spcPts val="0"/>
              </a:spcBef>
              <a:spcAft>
                <a:spcPts val="0"/>
              </a:spcAft>
              <a:buClr>
                <a:srgbClr val="000000"/>
              </a:buClr>
              <a:buSzPts val="4000"/>
              <a:buFont typeface="Arial"/>
              <a:buChar char="•"/>
            </a:pPr>
            <a:r>
              <a:rPr b="1" i="0" lang="en-US" sz="4000" u="none" cap="none" strike="noStrike">
                <a:solidFill>
                  <a:srgbClr val="000000"/>
                </a:solidFill>
                <a:latin typeface="Poppins"/>
                <a:ea typeface="Poppins"/>
                <a:cs typeface="Poppins"/>
                <a:sym typeface="Poppins"/>
              </a:rPr>
              <a:t>Increase the working efficiency of the system: </a:t>
            </a:r>
            <a:r>
              <a:rPr b="0" i="0" lang="en-US" sz="4000" u="none" cap="none" strike="noStrike">
                <a:solidFill>
                  <a:srgbClr val="000000"/>
                </a:solidFill>
                <a:latin typeface="Poppins"/>
                <a:ea typeface="Poppins"/>
                <a:cs typeface="Poppins"/>
                <a:sym typeface="Poppins"/>
              </a:rPr>
              <a:t>the first and most important feature of this software</a:t>
            </a:r>
            <a:endParaRPr/>
          </a:p>
          <a:p>
            <a:pPr indent="-431800" lvl="1" marL="863600" marR="0" rtl="0" algn="l">
              <a:lnSpc>
                <a:spcPct val="140000"/>
              </a:lnSpc>
              <a:spcBef>
                <a:spcPts val="0"/>
              </a:spcBef>
              <a:spcAft>
                <a:spcPts val="0"/>
              </a:spcAft>
              <a:buClr>
                <a:srgbClr val="000000"/>
              </a:buClr>
              <a:buSzPts val="4000"/>
              <a:buFont typeface="Arial"/>
              <a:buChar char="•"/>
            </a:pPr>
            <a:r>
              <a:rPr b="1" i="0" lang="en-US" sz="4000" u="none" cap="none" strike="noStrike">
                <a:solidFill>
                  <a:srgbClr val="000000"/>
                </a:solidFill>
                <a:latin typeface="Poppins"/>
                <a:ea typeface="Poppins"/>
                <a:cs typeface="Poppins"/>
                <a:sym typeface="Poppins"/>
              </a:rPr>
              <a:t>Better security features: </a:t>
            </a:r>
            <a:r>
              <a:rPr b="0" i="0" lang="en-US" sz="4000" u="none" cap="none" strike="noStrike">
                <a:solidFill>
                  <a:srgbClr val="000000"/>
                </a:solidFill>
                <a:latin typeface="Poppins"/>
                <a:ea typeface="Poppins"/>
                <a:cs typeface="Poppins"/>
                <a:sym typeface="Poppins"/>
              </a:rPr>
              <a:t>  there aren't any loopholes that can be exploited to bring down the system</a:t>
            </a:r>
            <a:endParaRPr/>
          </a:p>
          <a:p>
            <a:pPr indent="-431800" lvl="1" marL="863600" marR="0" rtl="0" algn="l">
              <a:lnSpc>
                <a:spcPct val="140000"/>
              </a:lnSpc>
              <a:spcBef>
                <a:spcPts val="0"/>
              </a:spcBef>
              <a:spcAft>
                <a:spcPts val="0"/>
              </a:spcAft>
              <a:buClr>
                <a:srgbClr val="000000"/>
              </a:buClr>
              <a:buSzPts val="4000"/>
              <a:buFont typeface="Arial"/>
              <a:buChar char="•"/>
            </a:pPr>
            <a:r>
              <a:rPr b="1" i="0" lang="en-US" sz="4000" u="none" cap="none" strike="noStrike">
                <a:solidFill>
                  <a:srgbClr val="000000"/>
                </a:solidFill>
                <a:latin typeface="Poppins"/>
                <a:ea typeface="Poppins"/>
                <a:cs typeface="Poppins"/>
                <a:sym typeface="Poppins"/>
              </a:rPr>
              <a:t>Stability: </a:t>
            </a:r>
            <a:r>
              <a:rPr b="0" i="0" lang="en-US" sz="4000" u="none" cap="none" strike="noStrike">
                <a:solidFill>
                  <a:srgbClr val="000000"/>
                </a:solidFill>
                <a:latin typeface="Poppins"/>
                <a:ea typeface="Poppins"/>
                <a:cs typeface="Poppins"/>
                <a:sym typeface="Poppins"/>
              </a:rPr>
              <a:t> a Blockchain system always keep it ledger data in a stable forwarded state.</a:t>
            </a:r>
            <a:endParaRPr/>
          </a:p>
          <a:p>
            <a:pPr indent="-431800" lvl="1" marL="863600" marR="0" rtl="0" algn="l">
              <a:lnSpc>
                <a:spcPct val="140000"/>
              </a:lnSpc>
              <a:spcBef>
                <a:spcPts val="0"/>
              </a:spcBef>
              <a:spcAft>
                <a:spcPts val="0"/>
              </a:spcAft>
              <a:buClr>
                <a:srgbClr val="000000"/>
              </a:buClr>
              <a:buSzPts val="4000"/>
              <a:buFont typeface="Arial"/>
              <a:buChar char="•"/>
            </a:pPr>
            <a:r>
              <a:rPr b="1" i="0" lang="en-US" sz="4000" u="none" cap="none" strike="noStrike">
                <a:solidFill>
                  <a:srgbClr val="000000"/>
                </a:solidFill>
                <a:latin typeface="Poppins"/>
                <a:ea typeface="Poppins"/>
                <a:cs typeface="Poppins"/>
                <a:sym typeface="Poppins"/>
              </a:rPr>
              <a:t>Faster processing:  </a:t>
            </a:r>
            <a:r>
              <a:rPr b="0" i="0" lang="en-US" sz="4000" u="none" cap="none" strike="noStrike">
                <a:solidFill>
                  <a:srgbClr val="000000"/>
                </a:solidFill>
                <a:latin typeface="Poppins"/>
                <a:ea typeface="Poppins"/>
                <a:cs typeface="Poppins"/>
                <a:sym typeface="Poppins"/>
              </a:rPr>
              <a:t>Blockchain can process data very fast.</a:t>
            </a:r>
            <a:endParaRPr/>
          </a:p>
          <a:p>
            <a:pPr indent="-431800" lvl="1" marL="863600" marR="0" rtl="0" algn="l">
              <a:lnSpc>
                <a:spcPct val="140000"/>
              </a:lnSpc>
              <a:spcBef>
                <a:spcPts val="0"/>
              </a:spcBef>
              <a:spcAft>
                <a:spcPts val="0"/>
              </a:spcAft>
              <a:buClr>
                <a:srgbClr val="000000"/>
              </a:buClr>
              <a:buSzPts val="4000"/>
              <a:buFont typeface="Arial"/>
              <a:buChar char="•"/>
            </a:pPr>
            <a:r>
              <a:rPr b="1" i="0" lang="en-US" sz="4000" u="none" cap="none" strike="noStrike">
                <a:solidFill>
                  <a:srgbClr val="000000"/>
                </a:solidFill>
                <a:latin typeface="Poppins"/>
                <a:ea typeface="Poppins"/>
                <a:cs typeface="Poppins"/>
                <a:sym typeface="Poppins"/>
              </a:rPr>
              <a:t>Decentralized Platform:  </a:t>
            </a:r>
            <a:r>
              <a:rPr b="0" i="0" lang="en-US" sz="4000" u="none" cap="none" strike="noStrike">
                <a:solidFill>
                  <a:srgbClr val="000000"/>
                </a:solidFill>
                <a:latin typeface="Poppins"/>
                <a:ea typeface="Poppins"/>
                <a:cs typeface="Poppins"/>
                <a:sym typeface="Poppins"/>
              </a:rPr>
              <a:t>The owner will have direct control of the system and transfer his assets to any other person through a virtual key.</a:t>
            </a:r>
            <a:endParaRPr/>
          </a:p>
          <a:p>
            <a:pPr indent="-431800" lvl="1" marL="863600" marR="0" rtl="0" algn="l">
              <a:lnSpc>
                <a:spcPct val="140000"/>
              </a:lnSpc>
              <a:spcBef>
                <a:spcPts val="0"/>
              </a:spcBef>
              <a:spcAft>
                <a:spcPts val="0"/>
              </a:spcAft>
              <a:buClr>
                <a:srgbClr val="000000"/>
              </a:buClr>
              <a:buSzPts val="4000"/>
              <a:buFont typeface="Arial"/>
              <a:buChar char="•"/>
            </a:pPr>
            <a:r>
              <a:rPr b="1" i="0" lang="en-US" sz="4000" u="none" cap="none" strike="noStrike">
                <a:solidFill>
                  <a:srgbClr val="000000"/>
                </a:solidFill>
                <a:latin typeface="Poppins"/>
                <a:ea typeface="Poppins"/>
                <a:cs typeface="Poppins"/>
                <a:sym typeface="Poppins"/>
              </a:rPr>
              <a:t>Correctness: </a:t>
            </a:r>
            <a:r>
              <a:rPr b="0" i="0" lang="en-US" sz="4000" u="none" cap="none" strike="noStrike">
                <a:solidFill>
                  <a:srgbClr val="000000"/>
                </a:solidFill>
                <a:latin typeface="Poppins"/>
                <a:ea typeface="Poppins"/>
                <a:cs typeface="Poppins"/>
                <a:sym typeface="Poppins"/>
              </a:rPr>
              <a:t> We will be able to solve the problems related to cheating.</a:t>
            </a:r>
            <a:endParaRPr/>
          </a:p>
        </p:txBody>
      </p:sp>
      <p:sp>
        <p:nvSpPr>
          <p:cNvPr id="215" name="Google Shape;215;p7"/>
          <p:cNvSpPr txBox="1"/>
          <p:nvPr/>
        </p:nvSpPr>
        <p:spPr>
          <a:xfrm>
            <a:off x="1028700" y="460423"/>
            <a:ext cx="16230600" cy="1111892"/>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US" sz="7300" u="none" cap="none" strike="noStrike">
                <a:solidFill>
                  <a:srgbClr val="000000"/>
                </a:solidFill>
                <a:latin typeface="Poppins"/>
                <a:ea typeface="Poppins"/>
                <a:cs typeface="Poppins"/>
                <a:sym typeface="Poppins"/>
              </a:rPr>
              <a:t>Blockchain Features</a:t>
            </a:r>
            <a:endParaRPr/>
          </a:p>
        </p:txBody>
      </p:sp>
    </p:spTree>
  </p:cSld>
  <p:clrMapOvr>
    <a:masterClrMapping/>
  </p:clrMapOvr>
  <p:transition>
    <p:wipe dir="l"/>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8"/>
          <p:cNvPicPr preferRelativeResize="0"/>
          <p:nvPr/>
        </p:nvPicPr>
        <p:blipFill rotWithShape="1">
          <a:blip r:embed="rId3">
            <a:alphaModFix/>
          </a:blip>
          <a:srcRect b="0" l="0" r="0" t="0"/>
          <a:stretch/>
        </p:blipFill>
        <p:spPr>
          <a:xfrm>
            <a:off x="7342697" y="2971548"/>
            <a:ext cx="9916603" cy="5529864"/>
          </a:xfrm>
          <a:prstGeom prst="rect">
            <a:avLst/>
          </a:prstGeom>
          <a:noFill/>
          <a:ln>
            <a:noFill/>
          </a:ln>
        </p:spPr>
      </p:pic>
      <p:sp>
        <p:nvSpPr>
          <p:cNvPr id="221" name="Google Shape;221;p8"/>
          <p:cNvSpPr txBox="1"/>
          <p:nvPr/>
        </p:nvSpPr>
        <p:spPr>
          <a:xfrm>
            <a:off x="1028700" y="962025"/>
            <a:ext cx="16230600" cy="98107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6000" u="none" cap="none" strike="noStrike">
                <a:solidFill>
                  <a:srgbClr val="000000"/>
                </a:solidFill>
                <a:latin typeface="Poppins"/>
                <a:ea typeface="Poppins"/>
                <a:cs typeface="Poppins"/>
                <a:sym typeface="Poppins"/>
              </a:rPr>
              <a:t>Application of blockchain</a:t>
            </a:r>
            <a:endParaRPr/>
          </a:p>
        </p:txBody>
      </p:sp>
      <p:sp>
        <p:nvSpPr>
          <p:cNvPr id="222" name="Google Shape;222;p8"/>
          <p:cNvSpPr txBox="1"/>
          <p:nvPr/>
        </p:nvSpPr>
        <p:spPr>
          <a:xfrm>
            <a:off x="1000125" y="3278180"/>
            <a:ext cx="8475588" cy="5143253"/>
          </a:xfrm>
          <a:prstGeom prst="rect">
            <a:avLst/>
          </a:prstGeom>
          <a:noFill/>
          <a:ln>
            <a:noFill/>
          </a:ln>
        </p:spPr>
        <p:txBody>
          <a:bodyPr anchorCtr="0" anchor="t" bIns="0" lIns="0" spcFirstLastPara="1" rIns="0" wrap="square" tIns="0">
            <a:spAutoFit/>
          </a:bodyPr>
          <a:lstStyle/>
          <a:p>
            <a:pPr indent="-299720" lvl="1" marL="598805" marR="0" rtl="0" algn="just">
              <a:lnSpc>
                <a:spcPct val="249909"/>
              </a:lnSpc>
              <a:spcBef>
                <a:spcPts val="0"/>
              </a:spcBef>
              <a:spcAft>
                <a:spcPts val="0"/>
              </a:spcAft>
              <a:buClr>
                <a:srgbClr val="000000"/>
              </a:buClr>
              <a:buSzPts val="2775"/>
              <a:buFont typeface="Arial"/>
              <a:buChar char="•"/>
            </a:pPr>
            <a:r>
              <a:rPr b="1" i="0" lang="en-US" sz="2775" u="none" cap="none" strike="noStrike">
                <a:solidFill>
                  <a:srgbClr val="000000"/>
                </a:solidFill>
                <a:latin typeface="Poppins"/>
                <a:ea typeface="Poppins"/>
                <a:cs typeface="Poppins"/>
                <a:sym typeface="Poppins"/>
              </a:rPr>
              <a:t>Cryptocurrencies</a:t>
            </a:r>
            <a:endParaRPr/>
          </a:p>
          <a:p>
            <a:pPr indent="-299720" lvl="1" marL="598805" marR="0" rtl="0" algn="just">
              <a:lnSpc>
                <a:spcPct val="249909"/>
              </a:lnSpc>
              <a:spcBef>
                <a:spcPts val="0"/>
              </a:spcBef>
              <a:spcAft>
                <a:spcPts val="0"/>
              </a:spcAft>
              <a:buClr>
                <a:srgbClr val="000000"/>
              </a:buClr>
              <a:buSzPts val="2775"/>
              <a:buFont typeface="Arial"/>
              <a:buChar char="•"/>
            </a:pPr>
            <a:r>
              <a:rPr b="1" i="0" lang="en-US" sz="2775" u="none" cap="none" strike="noStrike">
                <a:solidFill>
                  <a:srgbClr val="000000"/>
                </a:solidFill>
                <a:latin typeface="Poppins"/>
                <a:ea typeface="Poppins"/>
                <a:cs typeface="Poppins"/>
                <a:sym typeface="Poppins"/>
              </a:rPr>
              <a:t>Banking</a:t>
            </a:r>
            <a:endParaRPr/>
          </a:p>
          <a:p>
            <a:pPr indent="-299720" lvl="1" marL="598805" marR="0" rtl="0" algn="just">
              <a:lnSpc>
                <a:spcPct val="249909"/>
              </a:lnSpc>
              <a:spcBef>
                <a:spcPts val="0"/>
              </a:spcBef>
              <a:spcAft>
                <a:spcPts val="0"/>
              </a:spcAft>
              <a:buClr>
                <a:srgbClr val="000000"/>
              </a:buClr>
              <a:buSzPts val="2775"/>
              <a:buFont typeface="Arial"/>
              <a:buChar char="•"/>
            </a:pPr>
            <a:r>
              <a:rPr b="1" i="0" lang="en-US" sz="2775" u="none" cap="none" strike="noStrike">
                <a:solidFill>
                  <a:srgbClr val="000000"/>
                </a:solidFill>
                <a:latin typeface="Poppins"/>
                <a:ea typeface="Poppins"/>
                <a:cs typeface="Poppins"/>
                <a:sym typeface="Poppins"/>
              </a:rPr>
              <a:t>Asset transfer</a:t>
            </a:r>
            <a:endParaRPr/>
          </a:p>
          <a:p>
            <a:pPr indent="-299720" lvl="1" marL="598805" marR="0" rtl="0" algn="just">
              <a:lnSpc>
                <a:spcPct val="249909"/>
              </a:lnSpc>
              <a:spcBef>
                <a:spcPts val="0"/>
              </a:spcBef>
              <a:spcAft>
                <a:spcPts val="0"/>
              </a:spcAft>
              <a:buClr>
                <a:srgbClr val="000000"/>
              </a:buClr>
              <a:buSzPts val="2775"/>
              <a:buFont typeface="Arial"/>
              <a:buChar char="•"/>
            </a:pPr>
            <a:r>
              <a:rPr b="1" i="0" lang="en-US" sz="2775" u="none" cap="none" strike="noStrike">
                <a:solidFill>
                  <a:srgbClr val="000000"/>
                </a:solidFill>
                <a:latin typeface="Poppins"/>
                <a:ea typeface="Poppins"/>
                <a:cs typeface="Poppins"/>
                <a:sym typeface="Poppins"/>
              </a:rPr>
              <a:t>Smart Contracts</a:t>
            </a:r>
            <a:endParaRPr/>
          </a:p>
          <a:p>
            <a:pPr indent="-299720" lvl="1" marL="598805" marR="0" rtl="0" algn="just">
              <a:lnSpc>
                <a:spcPct val="249909"/>
              </a:lnSpc>
              <a:spcBef>
                <a:spcPts val="0"/>
              </a:spcBef>
              <a:spcAft>
                <a:spcPts val="0"/>
              </a:spcAft>
              <a:buClr>
                <a:srgbClr val="000000"/>
              </a:buClr>
              <a:buSzPts val="2775"/>
              <a:buFont typeface="Arial"/>
              <a:buChar char="•"/>
            </a:pPr>
            <a:r>
              <a:rPr b="1" i="0" lang="en-US" sz="2775" u="none" cap="none" strike="noStrike">
                <a:solidFill>
                  <a:srgbClr val="000000"/>
                </a:solidFill>
                <a:latin typeface="Poppins"/>
                <a:ea typeface="Poppins"/>
                <a:cs typeface="Poppins"/>
                <a:sym typeface="Poppins"/>
              </a:rPr>
              <a:t>Supply Chain Monitoring</a:t>
            </a:r>
            <a:endParaRPr/>
          </a:p>
          <a:p>
            <a:pPr indent="-299720" lvl="1" marL="598805" marR="0" rtl="0" algn="just">
              <a:lnSpc>
                <a:spcPct val="249909"/>
              </a:lnSpc>
              <a:spcBef>
                <a:spcPts val="0"/>
              </a:spcBef>
              <a:spcAft>
                <a:spcPts val="0"/>
              </a:spcAft>
              <a:buClr>
                <a:srgbClr val="000000"/>
              </a:buClr>
              <a:buSzPts val="2775"/>
              <a:buFont typeface="Arial"/>
              <a:buChar char="•"/>
            </a:pPr>
            <a:r>
              <a:rPr b="1" i="0" lang="en-US" sz="2775" u="none" cap="none" strike="noStrike">
                <a:solidFill>
                  <a:srgbClr val="000000"/>
                </a:solidFill>
                <a:latin typeface="Poppins"/>
                <a:ea typeface="Poppins"/>
                <a:cs typeface="Poppins"/>
                <a:sym typeface="Poppins"/>
              </a:rPr>
              <a:t>Voting</a:t>
            </a:r>
            <a:endParaRPr/>
          </a:p>
        </p:txBody>
      </p:sp>
    </p:spTree>
  </p:cSld>
  <p:clrMapOvr>
    <a:masterClrMapping/>
  </p:clrMapOvr>
  <p:transition>
    <p:wipe dir="l"/>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9"/>
          <p:cNvPicPr preferRelativeResize="0"/>
          <p:nvPr/>
        </p:nvPicPr>
        <p:blipFill rotWithShape="1">
          <a:blip r:embed="rId3">
            <a:alphaModFix/>
          </a:blip>
          <a:srcRect b="0" l="0" r="0" t="0"/>
          <a:stretch/>
        </p:blipFill>
        <p:spPr>
          <a:xfrm>
            <a:off x="8693095" y="812101"/>
            <a:ext cx="4422580" cy="4422580"/>
          </a:xfrm>
          <a:prstGeom prst="rect">
            <a:avLst/>
          </a:prstGeom>
          <a:noFill/>
          <a:ln>
            <a:noFill/>
          </a:ln>
        </p:spPr>
      </p:pic>
      <p:sp>
        <p:nvSpPr>
          <p:cNvPr id="228" name="Google Shape;228;p9"/>
          <p:cNvSpPr txBox="1"/>
          <p:nvPr/>
        </p:nvSpPr>
        <p:spPr>
          <a:xfrm>
            <a:off x="1457732" y="554926"/>
            <a:ext cx="6106001" cy="165226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9200" u="none" cap="none" strike="noStrike">
                <a:solidFill>
                  <a:srgbClr val="000000"/>
                </a:solidFill>
                <a:latin typeface="Poppins"/>
                <a:ea typeface="Poppins"/>
                <a:cs typeface="Poppins"/>
                <a:sym typeface="Poppins"/>
              </a:rPr>
              <a:t>Ethereum </a:t>
            </a:r>
            <a:endParaRPr/>
          </a:p>
        </p:txBody>
      </p:sp>
      <p:sp>
        <p:nvSpPr>
          <p:cNvPr id="229" name="Google Shape;229;p9"/>
          <p:cNvSpPr txBox="1"/>
          <p:nvPr/>
        </p:nvSpPr>
        <p:spPr>
          <a:xfrm>
            <a:off x="1855904" y="6684417"/>
            <a:ext cx="13674382" cy="155748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4425" u="none" cap="none" strike="noStrike">
                <a:solidFill>
                  <a:srgbClr val="000000"/>
                </a:solidFill>
                <a:latin typeface="Poppins"/>
                <a:ea typeface="Poppins"/>
                <a:cs typeface="Poppins"/>
                <a:sym typeface="Poppins"/>
              </a:rPr>
              <a:t>Ethereum is a decentralized, open-source blockchain with smart contract functionality</a:t>
            </a:r>
            <a:endParaRPr/>
          </a:p>
        </p:txBody>
      </p:sp>
    </p:spTree>
  </p:cSld>
  <p:clrMapOvr>
    <a:masterClrMapping/>
  </p:clrMapOvr>
  <p:transition>
    <p:wipe dir="l"/>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1033-11.2.0.9937</vt:lpwstr>
  </property>
</Properties>
</file>